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4" r:id="rId6"/>
    <p:sldId id="260" r:id="rId7"/>
    <p:sldId id="261" r:id="rId8"/>
    <p:sldId id="262" r:id="rId9"/>
    <p:sldId id="263" r:id="rId10"/>
    <p:sldId id="265" r:id="rId11"/>
    <p:sldId id="266" r:id="rId12"/>
    <p:sldId id="267" r:id="rId13"/>
    <p:sldId id="268" r:id="rId14"/>
    <p:sldId id="269" r:id="rId15"/>
    <p:sldId id="271" r:id="rId16"/>
    <p:sldId id="270" r:id="rId17"/>
    <p:sldId id="272" r:id="rId18"/>
    <p:sldId id="275" r:id="rId19"/>
    <p:sldId id="277" r:id="rId20"/>
    <p:sldId id="278" r:id="rId21"/>
    <p:sldId id="279" r:id="rId22"/>
    <p:sldId id="281" r:id="rId23"/>
    <p:sldId id="282" r:id="rId24"/>
    <p:sldId id="280" r:id="rId25"/>
    <p:sldId id="273" r:id="rId26"/>
    <p:sldId id="274" r:id="rId2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27" autoAdjust="0"/>
    <p:restoredTop sz="94660"/>
  </p:normalViewPr>
  <p:slideViewPr>
    <p:cSldViewPr snapToGrid="0">
      <p:cViewPr varScale="1">
        <p:scale>
          <a:sx n="74" d="100"/>
          <a:sy n="74" d="100"/>
        </p:scale>
        <p:origin x="456"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48A87A34-81AB-432B-8DAE-1953F412C126}" type="datetimeFigureOut">
              <a:rPr lang="en-US" dirty="0"/>
              <a:t>12/28/2022</a:t>
            </a:fld>
            <a:endParaRPr lang="en-US" dirty="0"/>
          </a:p>
        </p:txBody>
      </p:sp>
      <p:sp>
        <p:nvSpPr>
          <p:cNvPr id="5" name="Footer Placeholder 4"/>
          <p:cNvSpPr>
            <a:spLocks noGrp="1"/>
          </p:cNvSpPr>
          <p:nvPr>
            <p:ph type="ftr" sz="quarter" idx="11"/>
          </p:nvPr>
        </p:nvSpPr>
        <p:spPr>
          <a:xfrm>
            <a:off x="1371600" y="4323845"/>
            <a:ext cx="6400800" cy="365125"/>
          </a:xfrm>
        </p:spPr>
        <p:txBody>
          <a:bodyPr/>
          <a:lstStyle/>
          <a:p>
            <a:endParaRPr lang="en-US" dirty="0"/>
          </a:p>
        </p:txBody>
      </p:sp>
      <p:sp>
        <p:nvSpPr>
          <p:cNvPr id="6" name="Slide Number Placeholder 5"/>
          <p:cNvSpPr>
            <a:spLocks noGrp="1"/>
          </p:cNvSpPr>
          <p:nvPr>
            <p:ph type="sldNum" sz="quarter" idx="12"/>
          </p:nvPr>
        </p:nvSpPr>
        <p:spPr>
          <a:xfrm>
            <a:off x="8077200" y="1430866"/>
            <a:ext cx="2743200"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12/28/2022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dirty="0"/>
              <a:pPr/>
              <a:t>12/28/2022</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3" name="Picture 12"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dirty="0"/>
              <a:pPr/>
              <a:t>12/28/2022</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48A87A34-81AB-432B-8DAE-1953F412C126}" type="datetimeFigureOut">
              <a:rPr lang="en-US" dirty="0"/>
              <a:pPr/>
              <a:t>12/28/2022</a:t>
            </a:fld>
            <a:endParaRPr lang="en-US" dirty="0"/>
          </a:p>
        </p:txBody>
      </p:sp>
      <p:sp>
        <p:nvSpPr>
          <p:cNvPr id="6" name="Footer Placeholder 5"/>
          <p:cNvSpPr>
            <a:spLocks noGrp="1"/>
          </p:cNvSpPr>
          <p:nvPr>
            <p:ph type="ftr" sz="quarter" idx="11"/>
          </p:nvPr>
        </p:nvSpPr>
        <p:spPr>
          <a:xfrm>
            <a:off x="685800" y="378883"/>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12/28/2022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12/28/2022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12/28/2022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48A87A34-81AB-432B-8DAE-1953F412C126}" type="datetimeFigureOut">
              <a:rPr lang="en-US" dirty="0"/>
              <a:pPr/>
              <a:t>12/28/2022</a:t>
            </a:fld>
            <a:endParaRPr lang="en-US" dirty="0"/>
          </a:p>
        </p:txBody>
      </p:sp>
      <p:sp>
        <p:nvSpPr>
          <p:cNvPr id="5" name="Footer Placeholder 4"/>
          <p:cNvSpPr>
            <a:spLocks noGrp="1"/>
          </p:cNvSpPr>
          <p:nvPr>
            <p:ph type="ftr" sz="quarter" idx="11"/>
          </p:nvPr>
        </p:nvSpPr>
        <p:spPr>
          <a:xfrm>
            <a:off x="685800" y="381000"/>
            <a:ext cx="6991492" cy="36512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12/28/2022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smtClean="0"/>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dirty="0"/>
              <a:pPr/>
              <a:t>12/28/2022</a:t>
            </a:fld>
            <a:endParaRPr lang="en-US" dirty="0"/>
          </a:p>
        </p:txBody>
      </p:sp>
      <p:sp>
        <p:nvSpPr>
          <p:cNvPr id="5" name="Footer Placeholder 4"/>
          <p:cNvSpPr>
            <a:spLocks noGrp="1"/>
          </p:cNvSpPr>
          <p:nvPr>
            <p:ph type="ftr" sz="quarter" idx="11"/>
          </p:nvPr>
        </p:nvSpPr>
        <p:spPr>
          <a:xfrm>
            <a:off x="685800" y="381001"/>
            <a:ext cx="6991492" cy="36406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12/28/2022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12/28/2022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12/28/2022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12/28/2022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smtClean="0"/>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12/28/2022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12/28/2022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C0-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12/28/2022</a:t>
            </a:fld>
            <a:endParaRPr lang="en-US" dirty="0"/>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hyperlink" Target="http://internet-map.net/" TargetMode="Externa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s://alphafold.ebi.ac.uk/about" TargetMode="External"/><Relationship Id="rId2" Type="http://schemas.openxmlformats.org/officeDocument/2006/relationships/hyperlink" Target="https://www.sciencedirect.com/topics/medicine-and-dentistry/interphotoreceptor-retinoid-binding-protein" TargetMode="External"/><Relationship Id="rId1" Type="http://schemas.openxmlformats.org/officeDocument/2006/relationships/slideLayout" Target="../slideLayouts/slideLayout2.xml"/><Relationship Id="rId6" Type="http://schemas.openxmlformats.org/officeDocument/2006/relationships/hyperlink" Target="https://alphafold.ebi.ac.uk/" TargetMode="External"/><Relationship Id="rId5" Type="http://schemas.openxmlformats.org/officeDocument/2006/relationships/hyperlink" Target="https://chat.openai.com/chat" TargetMode="External"/><Relationship Id="rId4" Type="http://schemas.openxmlformats.org/officeDocument/2006/relationships/hyperlink" Target="https://beta.openai.com/"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5416" t="24461" r="75215" b="40336"/>
          <a:stretch/>
        </p:blipFill>
        <p:spPr>
          <a:xfrm>
            <a:off x="5091425" y="128790"/>
            <a:ext cx="2009151" cy="1907681"/>
          </a:xfrm>
          <a:prstGeom prst="rect">
            <a:avLst/>
          </a:prstGeom>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24665" t="29303" r="6624" b="26869"/>
          <a:stretch/>
        </p:blipFill>
        <p:spPr>
          <a:xfrm>
            <a:off x="2304781" y="2165261"/>
            <a:ext cx="7582439" cy="2527479"/>
          </a:xfrm>
          <a:prstGeom prst="rect">
            <a:avLst/>
          </a:prstGeom>
        </p:spPr>
      </p:pic>
    </p:spTree>
    <p:extLst>
      <p:ext uri="{BB962C8B-B14F-4D97-AF65-F5344CB8AC3E}">
        <p14:creationId xmlns:p14="http://schemas.microsoft.com/office/powerpoint/2010/main" val="1368810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ppt_x"/>
                                          </p:val>
                                        </p:tav>
                                        <p:tav tm="100000">
                                          <p:val>
                                            <p:strVal val="#ppt_x"/>
                                          </p:val>
                                        </p:tav>
                                      </p:tavLst>
                                    </p:anim>
                                    <p:anim calcmode="lin" valueType="num">
                                      <p:cBhvr additive="base">
                                        <p:cTn id="8" dur="10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999"/>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randombar(horizontal)">
                                      <p:cBhvr>
                                        <p:cTn id="17" dur="7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85800" y="1468192"/>
            <a:ext cx="10820400" cy="4750493"/>
          </a:xfrm>
        </p:spPr>
        <p:txBody>
          <a:bodyPr/>
          <a:lstStyle/>
          <a:p>
            <a:pPr marL="0" indent="0">
              <a:buNone/>
            </a:pPr>
            <a:r>
              <a:rPr lang="en-US" dirty="0"/>
              <a:t>In addition, the rise of digital literacy has also led to an increase in demand for cloud-based services, as people have become more comfortable using the internet to store and access data and applications. This has been a major growth area for the technology industry, with companies such as Amazon, Microsoft, and Google all offering a range of cloud-based services</a:t>
            </a:r>
            <a:r>
              <a:rPr lang="en-US" dirty="0" smtClean="0"/>
              <a:t>.</a:t>
            </a:r>
          </a:p>
          <a:p>
            <a:pPr marL="0" indent="0">
              <a:buNone/>
            </a:pPr>
            <a:endParaRPr lang="en-US" dirty="0"/>
          </a:p>
          <a:p>
            <a:pPr marL="0" indent="0">
              <a:buNone/>
            </a:pPr>
            <a:r>
              <a:rPr lang="en-US" dirty="0" smtClean="0"/>
              <a:t>Not only that, </a:t>
            </a:r>
            <a:r>
              <a:rPr lang="en-US" dirty="0"/>
              <a:t>the rise of digital literacy has also led to an increase in demand for online education and training, as people seek to improve their digital skills and knowledge. This has created new opportunities for companies that offer online courses and educational resources, as well as for traditional educational institutions that have embraced digital technologies as a way to reach students.</a:t>
            </a:r>
          </a:p>
        </p:txBody>
      </p:sp>
    </p:spTree>
    <p:extLst>
      <p:ext uri="{BB962C8B-B14F-4D97-AF65-F5344CB8AC3E}">
        <p14:creationId xmlns:p14="http://schemas.microsoft.com/office/powerpoint/2010/main" val="22226261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up)">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wipe(up)">
                                      <p:cBhvr>
                                        <p:cTn id="1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How is current world affected </a:t>
            </a:r>
            <a:r>
              <a:rPr lang="en-US" dirty="0" smtClean="0"/>
              <a:t>by The rise of </a:t>
            </a:r>
            <a:r>
              <a:rPr lang="en-US" dirty="0"/>
              <a:t>digital literacy?</a:t>
            </a:r>
          </a:p>
        </p:txBody>
      </p:sp>
      <p:sp>
        <p:nvSpPr>
          <p:cNvPr id="3" name="Content Placeholder 2"/>
          <p:cNvSpPr>
            <a:spLocks noGrp="1"/>
          </p:cNvSpPr>
          <p:nvPr>
            <p:ph idx="1"/>
          </p:nvPr>
        </p:nvSpPr>
        <p:spPr/>
        <p:txBody>
          <a:bodyPr>
            <a:normAutofit lnSpcReduction="10000"/>
          </a:bodyPr>
          <a:lstStyle/>
          <a:p>
            <a:pPr marL="0" indent="0">
              <a:buNone/>
            </a:pPr>
            <a:r>
              <a:rPr lang="en-US" dirty="0"/>
              <a:t>Digital literacy has had a significant impact on the current world in many ways. With the widespread use of digital technologies in almost every aspect of modern life, the ability to use and understand these technologies has become essential for many people</a:t>
            </a:r>
            <a:r>
              <a:rPr lang="en-US" dirty="0" smtClean="0"/>
              <a:t>.</a:t>
            </a:r>
          </a:p>
          <a:p>
            <a:pPr marL="0" indent="0">
              <a:buNone/>
            </a:pPr>
            <a:endParaRPr lang="en-US" dirty="0"/>
          </a:p>
          <a:p>
            <a:pPr marL="0" indent="0">
              <a:buNone/>
            </a:pPr>
            <a:r>
              <a:rPr lang="en-US" dirty="0"/>
              <a:t>One of the main ways that digital literacy has affected the current world is by increasing access to information and communication. The internet and other digital technologies have made it possible for people to access a vast amount of information and connect with others around the world in real-time. This has had a democratizing effect on society, as people who might previously have been isolated or disadvantaged due to geography or other factors can now participate more fully in society and access the same information and resources as others.</a:t>
            </a:r>
          </a:p>
        </p:txBody>
      </p:sp>
    </p:spTree>
    <p:extLst>
      <p:ext uri="{BB962C8B-B14F-4D97-AF65-F5344CB8AC3E}">
        <p14:creationId xmlns:p14="http://schemas.microsoft.com/office/powerpoint/2010/main" val="3075937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wipe(left)">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left)">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85800" y="1442434"/>
            <a:ext cx="10820400" cy="4776251"/>
          </a:xfrm>
        </p:spPr>
        <p:txBody>
          <a:bodyPr/>
          <a:lstStyle/>
          <a:p>
            <a:pPr marL="0" indent="0">
              <a:buNone/>
            </a:pPr>
            <a:r>
              <a:rPr lang="en-US" dirty="0"/>
              <a:t>Digital literacy has also had a major impact on the way that people work and do business. Many jobs now require at least some level of digital literacy, and being proficient in digital tools and technologies can give people a competitive edge in the job market. Digital literacy has also enabled the growth of new industries and businesses, such as e-commerce and digital marketing, which would not have been possible without the internet and other digital technologies</a:t>
            </a:r>
            <a:r>
              <a:rPr lang="en-US" dirty="0" smtClean="0"/>
              <a:t>.</a:t>
            </a:r>
            <a:endParaRPr lang="en-US" dirty="0"/>
          </a:p>
          <a:p>
            <a:pPr marL="0" indent="0">
              <a:buNone/>
            </a:pPr>
            <a:r>
              <a:rPr lang="en-US" dirty="0" smtClean="0"/>
              <a:t>As mentioned earlier, digital </a:t>
            </a:r>
            <a:r>
              <a:rPr lang="en-US" dirty="0"/>
              <a:t>literacy is a crucial skill in the information and communication technology (ICT) and tech industries, as it enables professionals to use and understand the digital tools and technologies that are central to these fields.</a:t>
            </a:r>
          </a:p>
        </p:txBody>
      </p:sp>
    </p:spTree>
    <p:extLst>
      <p:ext uri="{BB962C8B-B14F-4D97-AF65-F5344CB8AC3E}">
        <p14:creationId xmlns:p14="http://schemas.microsoft.com/office/powerpoint/2010/main" val="1194685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up)">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up)">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85800" y="1429556"/>
            <a:ext cx="10820400" cy="4789130"/>
          </a:xfrm>
        </p:spPr>
        <p:txBody>
          <a:bodyPr>
            <a:noAutofit/>
          </a:bodyPr>
          <a:lstStyle/>
          <a:p>
            <a:pPr marL="0" indent="0">
              <a:buNone/>
            </a:pPr>
            <a:r>
              <a:rPr lang="en-US" dirty="0"/>
              <a:t>One of the main effects of digital literacy in the ICT/tech industry is that it allows professionals to be more productive and efficient in their work. By understanding how to use computers, software, and other digital technologies, professionals can more quickly complete tasks and access the information they need to do their jobs. Digital literacy can also help professionals to better collaborate with their colleagues, as they can use tools such as video conferencing, online project management platforms, and document sharing to work together more effectively</a:t>
            </a:r>
            <a:r>
              <a:rPr lang="en-US" dirty="0" smtClean="0"/>
              <a:t>.</a:t>
            </a:r>
          </a:p>
          <a:p>
            <a:pPr marL="0" indent="0">
              <a:buNone/>
            </a:pPr>
            <a:r>
              <a:rPr lang="en-US" dirty="0"/>
              <a:t>Digital literacy is also important for staying up to date with the latest technologies and developments in the ICT/tech industry. As technology continues to evolve at a rapid pace, professionals who are able to adapt and learn new technologies will be better equipped to keep up with industry trends and take advantage of new </a:t>
            </a:r>
            <a:r>
              <a:rPr lang="en-US" dirty="0" smtClean="0"/>
              <a:t>opportunities</a:t>
            </a:r>
            <a:r>
              <a:rPr lang="en-US" dirty="0"/>
              <a:t>.</a:t>
            </a:r>
          </a:p>
        </p:txBody>
      </p:sp>
    </p:spTree>
    <p:extLst>
      <p:ext uri="{BB962C8B-B14F-4D97-AF65-F5344CB8AC3E}">
        <p14:creationId xmlns:p14="http://schemas.microsoft.com/office/powerpoint/2010/main" val="1449376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6"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6"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arn(inHorizontal)">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85800" y="1880318"/>
            <a:ext cx="10820400" cy="3683356"/>
          </a:xfrm>
        </p:spPr>
        <p:txBody>
          <a:bodyPr>
            <a:normAutofit/>
          </a:bodyPr>
          <a:lstStyle/>
          <a:p>
            <a:pPr marL="0" indent="0">
              <a:buNone/>
            </a:pPr>
            <a:r>
              <a:rPr lang="en-US" dirty="0"/>
              <a:t>Overall, digital literacy is a key factor in the success of professionals in the ICT/tech industry, as it enables them to use and understand the technologies that are central to their work and to stay current with the latest developments in the field.</a:t>
            </a:r>
          </a:p>
          <a:p>
            <a:pPr marL="0" indent="0">
              <a:buNone/>
            </a:pPr>
            <a:endParaRPr lang="en-US" dirty="0" smtClean="0"/>
          </a:p>
          <a:p>
            <a:pPr marL="0" indent="0">
              <a:buNone/>
            </a:pPr>
            <a:r>
              <a:rPr lang="en-US" dirty="0" smtClean="0"/>
              <a:t>It </a:t>
            </a:r>
            <a:r>
              <a:rPr lang="en-US" dirty="0"/>
              <a:t>can also enable individuals to communicate and collaborate with others online, which can be helpful for staying connected with friends and colleagues. In addition, technological digital literacy can enable individuals to use digital tools to create and share content, such as documents, videos, and other media, which can be useful for personal or professional projects.</a:t>
            </a:r>
          </a:p>
        </p:txBody>
      </p:sp>
    </p:spTree>
    <p:extLst>
      <p:ext uri="{BB962C8B-B14F-4D97-AF65-F5344CB8AC3E}">
        <p14:creationId xmlns:p14="http://schemas.microsoft.com/office/powerpoint/2010/main" val="1483800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5"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randombar(vertic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5"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randombar(vertical)">
                                      <p:cBhvr>
                                        <p:cTn id="1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1371600" y="1236735"/>
            <a:ext cx="9448800" cy="888279"/>
          </a:xfrm>
        </p:spPr>
        <p:txBody>
          <a:bodyPr>
            <a:normAutofit/>
          </a:bodyPr>
          <a:lstStyle/>
          <a:p>
            <a:r>
              <a:rPr lang="en-US" sz="4800" dirty="0" smtClean="0"/>
              <a:t>Visualizing the internet map</a:t>
            </a:r>
            <a:endParaRPr lang="en-US" sz="4800" dirty="0"/>
          </a:p>
        </p:txBody>
      </p:sp>
      <p:sp>
        <p:nvSpPr>
          <p:cNvPr id="5" name="Subtitle 4"/>
          <p:cNvSpPr>
            <a:spLocks noGrp="1"/>
          </p:cNvSpPr>
          <p:nvPr>
            <p:ph type="subTitle" idx="1"/>
          </p:nvPr>
        </p:nvSpPr>
        <p:spPr>
          <a:xfrm>
            <a:off x="1371600" y="2653048"/>
            <a:ext cx="9448800" cy="3631842"/>
          </a:xfrm>
        </p:spPr>
        <p:txBody>
          <a:bodyPr>
            <a:normAutofit/>
          </a:bodyPr>
          <a:lstStyle/>
          <a:p>
            <a:r>
              <a:rPr lang="en-US" sz="2200" dirty="0" smtClean="0"/>
              <a:t>On the internet, there is a </a:t>
            </a:r>
            <a:r>
              <a:rPr lang="en-US" sz="2200" dirty="0"/>
              <a:t>website called </a:t>
            </a:r>
            <a:r>
              <a:rPr lang="en-US" sz="2200" u="sng" dirty="0" smtClean="0">
                <a:solidFill>
                  <a:schemeClr val="accent6">
                    <a:lumMod val="60000"/>
                    <a:lumOff val="40000"/>
                  </a:schemeClr>
                </a:solidFill>
                <a:hlinkClick r:id="rId2"/>
              </a:rPr>
              <a:t>internet-map.net</a:t>
            </a:r>
            <a:r>
              <a:rPr lang="en-US" sz="2200" u="sng" dirty="0" smtClean="0">
                <a:solidFill>
                  <a:schemeClr val="accent6">
                    <a:lumMod val="60000"/>
                    <a:lumOff val="40000"/>
                  </a:schemeClr>
                </a:solidFill>
              </a:rPr>
              <a:t> </a:t>
            </a:r>
            <a:r>
              <a:rPr lang="en-US" sz="2200" dirty="0" smtClean="0"/>
              <a:t>developed by </a:t>
            </a:r>
            <a:r>
              <a:rPr lang="en-US" sz="2200" dirty="0"/>
              <a:t>Ruslan </a:t>
            </a:r>
            <a:r>
              <a:rPr lang="en-US" sz="2200" dirty="0" smtClean="0"/>
              <a:t>Enikeev which</a:t>
            </a:r>
            <a:r>
              <a:rPr lang="en-US" sz="2200" dirty="0"/>
              <a:t> </a:t>
            </a:r>
            <a:r>
              <a:rPr lang="en-US" sz="2200" dirty="0" smtClean="0"/>
              <a:t>”is </a:t>
            </a:r>
            <a:r>
              <a:rPr lang="en-US" sz="2200" dirty="0"/>
              <a:t>a scheme displaying objects’ relative position; but unlike real maps (e.g. the map of the Earth) or virtual maps (e.g. the map of Mordor), the objects shown on it are not aligned on a surface. Mathematically speaking, The Internet map is a bi-dimensional presentation of links between websites on the Internet. Every site is a circle on the map, and its size is determined by website traffic, the larger the amount of traffic, the bigger the circle. Users’ switching between websites forms links, and the stronger the link, the closer the websites tend to arrange themselves to each other</a:t>
            </a:r>
            <a:r>
              <a:rPr lang="en-US" sz="2200" dirty="0" smtClean="0"/>
              <a:t>.”[4]</a:t>
            </a:r>
            <a:endParaRPr lang="en-US" sz="2200" u="sng" dirty="0">
              <a:solidFill>
                <a:schemeClr val="accent6">
                  <a:lumMod val="60000"/>
                  <a:lumOff val="40000"/>
                </a:schemeClr>
              </a:solidFill>
            </a:endParaRPr>
          </a:p>
        </p:txBody>
      </p:sp>
    </p:spTree>
    <p:extLst>
      <p:ext uri="{BB962C8B-B14F-4D97-AF65-F5344CB8AC3E}">
        <p14:creationId xmlns:p14="http://schemas.microsoft.com/office/powerpoint/2010/main" val="3218684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wipe(up)">
                                      <p:cBhvr>
                                        <p:cTn id="12"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81502065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49252" y="2321957"/>
            <a:ext cx="10820400" cy="4313621"/>
          </a:xfrm>
        </p:spPr>
        <p:txBody>
          <a:bodyPr>
            <a:normAutofit/>
          </a:bodyPr>
          <a:lstStyle/>
          <a:p>
            <a:pPr marL="0" indent="0">
              <a:buNone/>
            </a:pPr>
            <a:r>
              <a:rPr lang="en-US" sz="2000" dirty="0" smtClean="0"/>
              <a:t>With the rise of digital literacy in general population, the entire world is pushing the human limits to thrive for more and more advanced technology, giving rise to young minds to develop the new architecture of technology in various means possible. At the end of 2021, there was a huge rise of </a:t>
            </a:r>
            <a:r>
              <a:rPr lang="en-US" sz="2000" b="1" dirty="0" smtClean="0"/>
              <a:t>Web 3.0</a:t>
            </a:r>
            <a:r>
              <a:rPr lang="en-US" sz="2000" dirty="0" smtClean="0"/>
              <a:t> technology such as blockchain and NFTs. But soon, three months later, the AI wave took place with the sudden rise of </a:t>
            </a:r>
            <a:r>
              <a:rPr lang="en-US" sz="2000" b="1" dirty="0" smtClean="0"/>
              <a:t>GPT-3</a:t>
            </a:r>
            <a:r>
              <a:rPr lang="en-US" sz="2000" dirty="0" smtClean="0"/>
              <a:t> technology. Latent </a:t>
            </a:r>
            <a:r>
              <a:rPr lang="en-US" sz="2000" b="1" dirty="0" smtClean="0"/>
              <a:t>text-to-image diffusion models</a:t>
            </a:r>
            <a:r>
              <a:rPr lang="en-US" sz="2000" dirty="0" smtClean="0"/>
              <a:t> like </a:t>
            </a:r>
            <a:r>
              <a:rPr lang="en-US" sz="2000" b="1" dirty="0" smtClean="0"/>
              <a:t>DALL-E 2</a:t>
            </a:r>
            <a:r>
              <a:rPr lang="en-US" sz="2000" dirty="0" smtClean="0"/>
              <a:t>, </a:t>
            </a:r>
            <a:r>
              <a:rPr lang="en-US" sz="2000" b="1" dirty="0" smtClean="0"/>
              <a:t>Stable Diffusion</a:t>
            </a:r>
            <a:r>
              <a:rPr lang="en-US" sz="2000" dirty="0" smtClean="0"/>
              <a:t> are the addition to AGI. And by December 1</a:t>
            </a:r>
            <a:r>
              <a:rPr lang="en-US" sz="2000" baseline="30000" dirty="0" smtClean="0"/>
              <a:t>st</a:t>
            </a:r>
            <a:r>
              <a:rPr lang="en-US" sz="2000" dirty="0" smtClean="0"/>
              <a:t>, OpenAI, an AI research company released chat-based model of </a:t>
            </a:r>
            <a:r>
              <a:rPr lang="en-US" sz="2000" b="1" dirty="0" smtClean="0"/>
              <a:t>GPT-3.5</a:t>
            </a:r>
            <a:r>
              <a:rPr lang="en-US" sz="2000" dirty="0" smtClean="0"/>
              <a:t> called </a:t>
            </a:r>
            <a:r>
              <a:rPr lang="en-US" sz="2000" b="1" dirty="0" smtClean="0"/>
              <a:t>ChatGPT</a:t>
            </a:r>
            <a:r>
              <a:rPr lang="en-US" sz="2000" dirty="0" smtClean="0"/>
              <a:t> that uses Reinforcement Learning algorithm. Sudden rise of Large Language Models like </a:t>
            </a:r>
            <a:r>
              <a:rPr lang="en-US" sz="2000" b="1" dirty="0" smtClean="0"/>
              <a:t>GPT-3, PaLM, Chinchilla, and protein-folding models like AlphaFold</a:t>
            </a:r>
            <a:r>
              <a:rPr lang="en-US" sz="2000" dirty="0" smtClean="0"/>
              <a:t> by DeepMind are contributing to the rise of Artificial General Intelligence (AGI) and as it seems today, AGI will take over software development in helping developers rather than taking away their jobs.</a:t>
            </a:r>
          </a:p>
        </p:txBody>
      </p:sp>
      <p:sp>
        <p:nvSpPr>
          <p:cNvPr id="4" name="Content Placeholder 2"/>
          <p:cNvSpPr txBox="1">
            <a:spLocks/>
          </p:cNvSpPr>
          <p:nvPr/>
        </p:nvSpPr>
        <p:spPr>
          <a:xfrm>
            <a:off x="895081" y="749980"/>
            <a:ext cx="10820400" cy="144458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lgn="r">
              <a:buFont typeface="Arial" panose="020B0604020202020204" pitchFamily="34" charset="0"/>
              <a:buNone/>
            </a:pPr>
            <a:r>
              <a:rPr lang="en-US" sz="4400" dirty="0" smtClean="0"/>
              <a:t>WHAT IS HAPPENING IN TECHNOLOGY INDUSTRY AS OF NOW?</a:t>
            </a:r>
          </a:p>
        </p:txBody>
      </p:sp>
    </p:spTree>
    <p:extLst>
      <p:ext uri="{BB962C8B-B14F-4D97-AF65-F5344CB8AC3E}">
        <p14:creationId xmlns:p14="http://schemas.microsoft.com/office/powerpoint/2010/main" val="1285068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wipe(left)">
                                      <p:cBhvr>
                                        <p:cTn id="12"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77911" y="544084"/>
            <a:ext cx="8056308" cy="5575300"/>
          </a:xfrm>
        </p:spPr>
      </p:pic>
    </p:spTree>
    <p:extLst>
      <p:ext uri="{BB962C8B-B14F-4D97-AF65-F5344CB8AC3E}">
        <p14:creationId xmlns:p14="http://schemas.microsoft.com/office/powerpoint/2010/main" val="481917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20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Effect transition="in" filter="fade">
                                      <p:cBhvr>
                                        <p:cTn id="9"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3"/>
          <p:cNvPicPr>
            <a:picLocks noGrp="1" noChangeAspect="1"/>
          </p:cNvPicPr>
          <p:nvPr>
            <p:ph sz="half" idx="1"/>
          </p:nvPr>
        </p:nvPicPr>
        <p:blipFill rotWithShape="1">
          <a:blip r:embed="rId2"/>
          <a:srcRect r="45819" b="8992"/>
          <a:stretch/>
        </p:blipFill>
        <p:spPr>
          <a:xfrm>
            <a:off x="245948" y="543694"/>
            <a:ext cx="5822663" cy="5498760"/>
          </a:xfrm>
          <a:prstGeom prst="rect">
            <a:avLst/>
          </a:prstGeom>
        </p:spPr>
      </p:pic>
      <p:pic>
        <p:nvPicPr>
          <p:cNvPr id="6" name="Content Placeholder 5"/>
          <p:cNvPicPr>
            <a:picLocks noGrp="1" noChangeAspect="1"/>
          </p:cNvPicPr>
          <p:nvPr>
            <p:ph sz="half" idx="2"/>
          </p:nvPr>
        </p:nvPicPr>
        <p:blipFill rotWithShape="1">
          <a:blip r:embed="rId3"/>
          <a:srcRect t="56631" r="47509" b="8758"/>
          <a:stretch/>
        </p:blipFill>
        <p:spPr>
          <a:xfrm>
            <a:off x="6258697" y="2304378"/>
            <a:ext cx="5334000" cy="1977392"/>
          </a:xfrm>
          <a:prstGeom prst="rect">
            <a:avLst/>
          </a:prstGeom>
        </p:spPr>
      </p:pic>
      <p:sp>
        <p:nvSpPr>
          <p:cNvPr id="7" name="Title 1"/>
          <p:cNvSpPr>
            <a:spLocks noGrp="1"/>
          </p:cNvSpPr>
          <p:nvPr>
            <p:ph type="title"/>
          </p:nvPr>
        </p:nvSpPr>
        <p:spPr>
          <a:xfrm>
            <a:off x="6258697" y="789087"/>
            <a:ext cx="5426676" cy="545443"/>
          </a:xfrm>
        </p:spPr>
        <p:txBody>
          <a:bodyPr>
            <a:normAutofit/>
          </a:bodyPr>
          <a:lstStyle/>
          <a:p>
            <a:r>
              <a:rPr lang="en-US" sz="3200" dirty="0" smtClean="0"/>
              <a:t>FEW AI RELATED EXAMPLES</a:t>
            </a:r>
            <a:endParaRPr lang="en-US" sz="3200" dirty="0"/>
          </a:p>
        </p:txBody>
      </p:sp>
      <p:sp>
        <p:nvSpPr>
          <p:cNvPr id="8" name="Content Placeholder 2"/>
          <p:cNvSpPr>
            <a:spLocks noGrp="1"/>
          </p:cNvSpPr>
          <p:nvPr/>
        </p:nvSpPr>
        <p:spPr>
          <a:xfrm>
            <a:off x="6518189" y="4769708"/>
            <a:ext cx="5673811" cy="16629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buNone/>
            </a:pPr>
            <a:r>
              <a:rPr lang="en-US" sz="2000" dirty="0" smtClean="0"/>
              <a:t>Here, Text-based generative model called GPT-3 generates sarcastic texts like human  does. Marv is a sarcastic bot which was fine-tuned as a part of GPT-3.</a:t>
            </a:r>
          </a:p>
        </p:txBody>
      </p:sp>
      <p:sp>
        <p:nvSpPr>
          <p:cNvPr id="9" name="Content Placeholder 2"/>
          <p:cNvSpPr>
            <a:spLocks noGrp="1"/>
          </p:cNvSpPr>
          <p:nvPr/>
        </p:nvSpPr>
        <p:spPr>
          <a:xfrm>
            <a:off x="6518188" y="1396314"/>
            <a:ext cx="5673811" cy="73729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buNone/>
            </a:pPr>
            <a:r>
              <a:rPr lang="en-US" sz="2000" dirty="0" smtClean="0"/>
              <a:t>Sorry! The maker of this slide is bit biased towards Artificial Intelligence.</a:t>
            </a:r>
          </a:p>
        </p:txBody>
      </p:sp>
    </p:spTree>
    <p:extLst>
      <p:ext uri="{BB962C8B-B14F-4D97-AF65-F5344CB8AC3E}">
        <p14:creationId xmlns:p14="http://schemas.microsoft.com/office/powerpoint/2010/main" val="35067366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right)">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999"/>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wipe(left)">
                                      <p:cBhvr>
                                        <p:cTn id="21" dur="1000"/>
                                        <p:tgtEl>
                                          <p:spTgt spid="6"/>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2" fill="hold" grpId="0" nodeType="click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wipe(right)">
                                      <p:cBhvr>
                                        <p:cTn id="2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1327" y="1575740"/>
            <a:ext cx="11889346" cy="2867471"/>
          </a:xfrm>
        </p:spPr>
        <p:txBody>
          <a:bodyPr>
            <a:noAutofit/>
          </a:bodyPr>
          <a:lstStyle/>
          <a:p>
            <a:pPr algn="ctr"/>
            <a:r>
              <a:rPr lang="en-US" sz="3200" b="1" spc="300" dirty="0">
                <a:cs typeface="Times New Roman" panose="02020603050405020304" pitchFamily="18" charset="0"/>
              </a:rPr>
              <a:t>Staying Current in the Tech World: </a:t>
            </a:r>
            <a:br>
              <a:rPr lang="en-US" sz="3200" b="1" spc="300" dirty="0">
                <a:cs typeface="Times New Roman" panose="02020603050405020304" pitchFamily="18" charset="0"/>
              </a:rPr>
            </a:br>
            <a:r>
              <a:rPr lang="en-US" sz="3200" b="1" spc="300" dirty="0">
                <a:cs typeface="Times New Roman" panose="02020603050405020304" pitchFamily="18" charset="0"/>
              </a:rPr>
              <a:t/>
            </a:r>
            <a:br>
              <a:rPr lang="en-US" sz="3200" b="1" spc="300" dirty="0">
                <a:cs typeface="Times New Roman" panose="02020603050405020304" pitchFamily="18" charset="0"/>
              </a:rPr>
            </a:br>
            <a:r>
              <a:rPr lang="en-US" sz="3200" b="1" spc="300" dirty="0">
                <a:cs typeface="Times New Roman" panose="02020603050405020304" pitchFamily="18" charset="0"/>
              </a:rPr>
              <a:t>The Importance of Digital Literacy </a:t>
            </a:r>
            <a:r>
              <a:rPr lang="en-US" sz="3200" b="1" spc="300" dirty="0" smtClean="0">
                <a:cs typeface="Times New Roman" panose="02020603050405020304" pitchFamily="18" charset="0"/>
              </a:rPr>
              <a:t>In</a:t>
            </a:r>
            <a:br>
              <a:rPr lang="en-US" sz="3200" b="1" spc="300" dirty="0" smtClean="0">
                <a:cs typeface="Times New Roman" panose="02020603050405020304" pitchFamily="18" charset="0"/>
              </a:rPr>
            </a:br>
            <a:r>
              <a:rPr lang="en-US" sz="3200" b="1" spc="300" dirty="0">
                <a:cs typeface="Times New Roman" panose="02020603050405020304" pitchFamily="18" charset="0"/>
              </a:rPr>
              <a:t/>
            </a:r>
            <a:br>
              <a:rPr lang="en-US" sz="3200" b="1" spc="300" dirty="0">
                <a:cs typeface="Times New Roman" panose="02020603050405020304" pitchFamily="18" charset="0"/>
              </a:rPr>
            </a:br>
            <a:r>
              <a:rPr lang="en-US" sz="3200" b="1" spc="300" dirty="0" smtClean="0">
                <a:solidFill>
                  <a:schemeClr val="accent2">
                    <a:lumMod val="60000"/>
                    <a:lumOff val="40000"/>
                  </a:schemeClr>
                </a:solidFill>
                <a:cs typeface="Times New Roman" panose="02020603050405020304" pitchFamily="18" charset="0"/>
              </a:rPr>
              <a:t>Technology </a:t>
            </a:r>
            <a:r>
              <a:rPr lang="en-US" sz="3200" b="1" spc="300" dirty="0">
                <a:solidFill>
                  <a:schemeClr val="accent2">
                    <a:lumMod val="60000"/>
                    <a:lumOff val="40000"/>
                  </a:schemeClr>
                </a:solidFill>
                <a:cs typeface="Times New Roman" panose="02020603050405020304" pitchFamily="18" charset="0"/>
              </a:rPr>
              <a:t>Industry</a:t>
            </a:r>
            <a:endParaRPr lang="en-US" sz="3200" b="1" spc="300" dirty="0">
              <a:solidFill>
                <a:schemeClr val="accent2">
                  <a:lumMod val="60000"/>
                  <a:lumOff val="40000"/>
                </a:schemeClr>
              </a:solidFill>
            </a:endParaRPr>
          </a:p>
        </p:txBody>
      </p:sp>
      <p:sp>
        <p:nvSpPr>
          <p:cNvPr id="3" name="Content Placeholder 2"/>
          <p:cNvSpPr>
            <a:spLocks noGrp="1"/>
          </p:cNvSpPr>
          <p:nvPr>
            <p:ph idx="1"/>
          </p:nvPr>
        </p:nvSpPr>
        <p:spPr>
          <a:xfrm>
            <a:off x="579550" y="5007187"/>
            <a:ext cx="10921284" cy="504971"/>
          </a:xfrm>
        </p:spPr>
        <p:txBody>
          <a:bodyPr/>
          <a:lstStyle/>
          <a:p>
            <a:pPr marL="0" indent="0" algn="ctr">
              <a:buNone/>
            </a:pPr>
            <a:r>
              <a:rPr lang="en-US" noProof="1" smtClean="0">
                <a:solidFill>
                  <a:schemeClr val="accent2">
                    <a:lumMod val="60000"/>
                    <a:lumOff val="40000"/>
                  </a:schemeClr>
                </a:solidFill>
              </a:rPr>
              <a:t>PREPARING THE NEXT GENERATION INTO THE DIGITAL WORLD</a:t>
            </a:r>
            <a:endParaRPr lang="en-US" noProof="1">
              <a:solidFill>
                <a:schemeClr val="accent2">
                  <a:lumMod val="60000"/>
                  <a:lumOff val="40000"/>
                </a:schemeClr>
              </a:solidFill>
            </a:endParaRPr>
          </a:p>
        </p:txBody>
      </p:sp>
    </p:spTree>
    <p:extLst>
      <p:ext uri="{BB962C8B-B14F-4D97-AF65-F5344CB8AC3E}">
        <p14:creationId xmlns:p14="http://schemas.microsoft.com/office/powerpoint/2010/main" val="1723612264"/>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wipe(left)">
                                      <p:cBhvr>
                                        <p:cTn id="12" dur="75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p:cNvSpPr>
            <a:spLocks noGrp="1"/>
          </p:cNvSpPr>
          <p:nvPr/>
        </p:nvSpPr>
        <p:spPr>
          <a:xfrm>
            <a:off x="686506" y="4658498"/>
            <a:ext cx="10255078" cy="8526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buNone/>
            </a:pPr>
            <a:r>
              <a:rPr lang="en-US" sz="2000" dirty="0" smtClean="0"/>
              <a:t>Here, again Marv when asked if AI will outsmart humans makes a sarcasm about the abrupt use of  ML models rather than human-to-human communication.</a:t>
            </a:r>
          </a:p>
        </p:txBody>
      </p:sp>
      <p:pic>
        <p:nvPicPr>
          <p:cNvPr id="4" name="Content Placeholder 3"/>
          <p:cNvPicPr>
            <a:picLocks noGrp="1" noChangeAspect="1"/>
          </p:cNvPicPr>
          <p:nvPr>
            <p:ph sz="half" idx="1"/>
          </p:nvPr>
        </p:nvPicPr>
        <p:blipFill rotWithShape="1">
          <a:blip r:embed="rId2"/>
          <a:srcRect t="29498" r="18274" b="35173"/>
          <a:stretch/>
        </p:blipFill>
        <p:spPr>
          <a:xfrm>
            <a:off x="297592" y="1445741"/>
            <a:ext cx="11032906" cy="2681416"/>
          </a:xfrm>
          <a:prstGeom prst="rect">
            <a:avLst/>
          </a:prstGeom>
        </p:spPr>
      </p:pic>
    </p:spTree>
    <p:extLst>
      <p:ext uri="{BB962C8B-B14F-4D97-AF65-F5344CB8AC3E}">
        <p14:creationId xmlns:p14="http://schemas.microsoft.com/office/powerpoint/2010/main" val="1260236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999"/>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p:cNvPicPr>
            <a:picLocks noGrp="1" noChangeAspect="1"/>
          </p:cNvPicPr>
          <p:nvPr>
            <p:ph sz="half" idx="1"/>
          </p:nvPr>
        </p:nvPicPr>
        <p:blipFill rotWithShape="1">
          <a:blip r:embed="rId2"/>
          <a:srcRect l="28467" t="10159" r="9343"/>
          <a:stretch/>
        </p:blipFill>
        <p:spPr>
          <a:xfrm>
            <a:off x="3198531" y="775500"/>
            <a:ext cx="5511113" cy="4476122"/>
          </a:xfrm>
          <a:prstGeom prst="rect">
            <a:avLst/>
          </a:prstGeom>
        </p:spPr>
      </p:pic>
      <p:sp>
        <p:nvSpPr>
          <p:cNvPr id="6" name="Content Placeholder 2"/>
          <p:cNvSpPr>
            <a:spLocks noGrp="1"/>
          </p:cNvSpPr>
          <p:nvPr/>
        </p:nvSpPr>
        <p:spPr>
          <a:xfrm>
            <a:off x="826549" y="5511114"/>
            <a:ext cx="10255078" cy="852616"/>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buNone/>
            </a:pPr>
            <a:r>
              <a:rPr lang="en-US" sz="2000" dirty="0" smtClean="0"/>
              <a:t>One of the many examples of ChatGPT can do. ChatGPT can write code when correct sequence of instruction is provided, it can write essay, letters and many office-related task with proper instructions, it can also act as a virtual terminal and point out errors, can identify errors in texts and codes and generate correct output.</a:t>
            </a:r>
          </a:p>
        </p:txBody>
      </p:sp>
    </p:spTree>
    <p:extLst>
      <p:ext uri="{BB962C8B-B14F-4D97-AF65-F5344CB8AC3E}">
        <p14:creationId xmlns:p14="http://schemas.microsoft.com/office/powerpoint/2010/main" val="3201671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999"/>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95600" y="764373"/>
            <a:ext cx="8610600" cy="496016"/>
          </a:xfrm>
        </p:spPr>
        <p:txBody>
          <a:bodyPr>
            <a:normAutofit/>
          </a:bodyPr>
          <a:lstStyle/>
          <a:p>
            <a:r>
              <a:rPr lang="en-US" sz="2800" dirty="0" smtClean="0"/>
              <a:t>Hey, you seen that meme?</a:t>
            </a:r>
            <a:endParaRPr lang="en-US" sz="2800" dirty="0"/>
          </a:p>
        </p:txBody>
      </p:sp>
      <p:pic>
        <p:nvPicPr>
          <p:cNvPr id="5" name="Content Placeholder 4"/>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3552315" y="1371987"/>
            <a:ext cx="5087370" cy="4748212"/>
          </a:xfrm>
        </p:spPr>
      </p:pic>
    </p:spTree>
    <p:extLst>
      <p:ext uri="{BB962C8B-B14F-4D97-AF65-F5344CB8AC3E}">
        <p14:creationId xmlns:p14="http://schemas.microsoft.com/office/powerpoint/2010/main" val="3246568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4)">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75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27837" y="444845"/>
            <a:ext cx="4678362" cy="612893"/>
          </a:xfrm>
        </p:spPr>
        <p:txBody>
          <a:bodyPr>
            <a:normAutofit fontScale="90000"/>
          </a:bodyPr>
          <a:lstStyle/>
          <a:p>
            <a:r>
              <a:rPr lang="en-US" b="1" dirty="0" smtClean="0"/>
              <a:t>Text-to-image</a:t>
            </a:r>
            <a:endParaRPr lang="en-US" b="1" dirty="0"/>
          </a:p>
        </p:txBody>
      </p:sp>
      <p:pic>
        <p:nvPicPr>
          <p:cNvPr id="5" name="Content Placeholder 4"/>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339767" y="1366664"/>
            <a:ext cx="4022725" cy="4022725"/>
          </a:xfrm>
        </p:spPr>
      </p:pic>
      <p:pic>
        <p:nvPicPr>
          <p:cNvPr id="6" name="Content Placeholder 5"/>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827837" y="1342603"/>
            <a:ext cx="4022725" cy="4022725"/>
          </a:xfrm>
        </p:spPr>
      </p:pic>
      <p:sp>
        <p:nvSpPr>
          <p:cNvPr id="7" name="TextBox 6"/>
          <p:cNvSpPr txBox="1"/>
          <p:nvPr/>
        </p:nvSpPr>
        <p:spPr>
          <a:xfrm>
            <a:off x="339767" y="5474045"/>
            <a:ext cx="4714147" cy="1200329"/>
          </a:xfrm>
          <a:prstGeom prst="rect">
            <a:avLst/>
          </a:prstGeom>
          <a:noFill/>
        </p:spPr>
        <p:txBody>
          <a:bodyPr wrap="square" rtlCol="0">
            <a:spAutoFit/>
          </a:bodyPr>
          <a:lstStyle/>
          <a:p>
            <a:r>
              <a:rPr lang="en-US" dirty="0"/>
              <a:t>DALL·E </a:t>
            </a:r>
            <a:r>
              <a:rPr lang="en-US" dirty="0" smtClean="0"/>
              <a:t>2 Golden </a:t>
            </a:r>
            <a:r>
              <a:rPr lang="en-US" dirty="0"/>
              <a:t>Retriever Looking at the majestic butterfly coming out of cocoon in the early morning at sunrise, hyperrealistic, </a:t>
            </a:r>
            <a:r>
              <a:rPr lang="en-US" dirty="0" smtClean="0"/>
              <a:t>24K</a:t>
            </a:r>
            <a:endParaRPr lang="en-US" dirty="0"/>
          </a:p>
        </p:txBody>
      </p:sp>
      <p:sp>
        <p:nvSpPr>
          <p:cNvPr id="8" name="TextBox 7"/>
          <p:cNvSpPr txBox="1"/>
          <p:nvPr/>
        </p:nvSpPr>
        <p:spPr>
          <a:xfrm>
            <a:off x="6326662" y="5387546"/>
            <a:ext cx="5004486" cy="1200329"/>
          </a:xfrm>
          <a:prstGeom prst="rect">
            <a:avLst/>
          </a:prstGeom>
          <a:noFill/>
        </p:spPr>
        <p:txBody>
          <a:bodyPr wrap="square" rtlCol="0">
            <a:spAutoFit/>
          </a:bodyPr>
          <a:lstStyle/>
          <a:p>
            <a:r>
              <a:rPr lang="en-US" dirty="0" err="1"/>
              <a:t>Gautam</a:t>
            </a:r>
            <a:r>
              <a:rPr lang="en-US" dirty="0"/>
              <a:t> Buddha Sitting under a big tree surrounded by his disciples in a large forest, a river flowing upstream, colorful birds flying around, 4k, hyperrealistic, sunlight</a:t>
            </a:r>
          </a:p>
        </p:txBody>
      </p:sp>
    </p:spTree>
    <p:extLst>
      <p:ext uri="{BB962C8B-B14F-4D97-AF65-F5344CB8AC3E}">
        <p14:creationId xmlns:p14="http://schemas.microsoft.com/office/powerpoint/2010/main" val="2144410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25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250" fill="hold"/>
                                        <p:tgtEl>
                                          <p:spTgt spid="2"/>
                                        </p:tgtEl>
                                        <p:attrNameLst>
                                          <p:attrName>ppt_x</p:attrName>
                                        </p:attrNameLst>
                                      </p:cBhvr>
                                      <p:tavLst>
                                        <p:tav tm="0">
                                          <p:val>
                                            <p:strVal val="#ppt_x"/>
                                          </p:val>
                                        </p:tav>
                                        <p:tav tm="100000">
                                          <p:val>
                                            <p:strVal val="#ppt_x"/>
                                          </p:val>
                                        </p:tav>
                                      </p:tavLst>
                                    </p:anim>
                                    <p:anim calcmode="lin" valueType="num">
                                      <p:cBhvr additive="base">
                                        <p:cTn id="8" dur="125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1"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ipe(up)">
                                      <p:cBhvr>
                                        <p:cTn id="13" dur="5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wipe(left)">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wipe(down)">
                                      <p:cBhvr>
                                        <p:cTn id="23" dur="500"/>
                                        <p:tgtEl>
                                          <p:spTgt spid="6"/>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2" fill="hold" grpId="0" nodeType="click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wipe(right)">
                                      <p:cBhvr>
                                        <p:cTn id="2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26308" y="5597611"/>
            <a:ext cx="10941908" cy="1470453"/>
          </a:xfrm>
        </p:spPr>
        <p:txBody>
          <a:bodyPr/>
          <a:lstStyle/>
          <a:p>
            <a:pPr marL="0" indent="0">
              <a:buNone/>
            </a:pPr>
            <a:r>
              <a:rPr lang="en-US" b="1" dirty="0"/>
              <a:t>Interphotoreceptor retinoid binding </a:t>
            </a:r>
            <a:r>
              <a:rPr lang="en-US" b="1" dirty="0" smtClean="0"/>
              <a:t>protein </a:t>
            </a:r>
            <a:r>
              <a:rPr lang="en-US" dirty="0" smtClean="0"/>
              <a:t>AlphaFold </a:t>
            </a:r>
            <a:r>
              <a:rPr lang="en-US" dirty="0"/>
              <a:t>structure </a:t>
            </a:r>
            <a:r>
              <a:rPr lang="en-US" dirty="0" smtClean="0"/>
              <a:t>prediction.</a:t>
            </a:r>
            <a:endParaRPr lang="en-US" dirty="0"/>
          </a:p>
        </p:txBody>
      </p:sp>
      <p:pic>
        <p:nvPicPr>
          <p:cNvPr id="6" name="Picture 5"/>
          <p:cNvPicPr>
            <a:picLocks noChangeAspect="1"/>
          </p:cNvPicPr>
          <p:nvPr/>
        </p:nvPicPr>
        <p:blipFill rotWithShape="1">
          <a:blip r:embed="rId2"/>
          <a:srcRect l="2763" t="9239" r="4290" b="16967"/>
          <a:stretch/>
        </p:blipFill>
        <p:spPr>
          <a:xfrm>
            <a:off x="426308" y="402830"/>
            <a:ext cx="11167138" cy="4984716"/>
          </a:xfrm>
          <a:prstGeom prst="rect">
            <a:avLst/>
          </a:prstGeom>
        </p:spPr>
      </p:pic>
    </p:spTree>
    <p:extLst>
      <p:ext uri="{BB962C8B-B14F-4D97-AF65-F5344CB8AC3E}">
        <p14:creationId xmlns:p14="http://schemas.microsoft.com/office/powerpoint/2010/main" val="1231449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999"/>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wipe(left)">
                                      <p:cBhvr>
                                        <p:cTn id="11" dur="10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85800" y="1596980"/>
            <a:ext cx="10820400" cy="4621705"/>
          </a:xfrm>
        </p:spPr>
        <p:txBody>
          <a:bodyPr>
            <a:noAutofit/>
          </a:bodyPr>
          <a:lstStyle/>
          <a:p>
            <a:pPr marL="0" indent="0">
              <a:buNone/>
            </a:pPr>
            <a:r>
              <a:rPr lang="en-US" sz="2000" dirty="0" smtClean="0"/>
              <a:t>With the rising technology, there comes the threat to individuals and institutions who fall behind the knowledge of new technology. This might lead to various data leakage from large corporations. </a:t>
            </a:r>
            <a:r>
              <a:rPr lang="en-US" sz="2000" dirty="0"/>
              <a:t>D</a:t>
            </a:r>
            <a:r>
              <a:rPr lang="en-US" sz="2000" dirty="0" smtClean="0"/>
              <a:t>igital </a:t>
            </a:r>
            <a:r>
              <a:rPr lang="en-US" sz="2000" dirty="0"/>
              <a:t>literacy is marking a before and after in the professional world. Most millennials were aware of technological changes growing up, but the youngest people were already born incorporating digitalization naturally. Both generations choose mostly technological professions that allow them to acquire a fast and promising labor insertion.</a:t>
            </a:r>
          </a:p>
          <a:p>
            <a:pPr marL="0" indent="0">
              <a:buNone/>
            </a:pPr>
            <a:r>
              <a:rPr lang="en-US" sz="2000" dirty="0"/>
              <a:t>Furthermore, mastering these new tools will make young people more productive and efficient. But as a result of this, many jobs of trades will lose value because digital is what sells the most, and soon it will be the only thing that does.</a:t>
            </a:r>
          </a:p>
          <a:p>
            <a:pPr marL="0" indent="0">
              <a:buNone/>
            </a:pPr>
            <a:r>
              <a:rPr lang="en-US" sz="2000" dirty="0"/>
              <a:t>However, generations older than millennials also deserve to be digitally literate, not only because it can allow them to remain productive at an age considered for retirement, but also because access to these digital media will bridge the generation gap by achieving better communication between grandparents, children, and grandchildren.</a:t>
            </a:r>
          </a:p>
          <a:p>
            <a:pPr marL="0" indent="0">
              <a:buNone/>
            </a:pPr>
            <a:endParaRPr lang="en-US" sz="2000" dirty="0"/>
          </a:p>
        </p:txBody>
      </p:sp>
    </p:spTree>
    <p:extLst>
      <p:ext uri="{BB962C8B-B14F-4D97-AF65-F5344CB8AC3E}">
        <p14:creationId xmlns:p14="http://schemas.microsoft.com/office/powerpoint/2010/main" val="616692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up)">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up)">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up)">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95600" y="331885"/>
            <a:ext cx="8610600" cy="1293028"/>
          </a:xfrm>
        </p:spPr>
        <p:txBody>
          <a:bodyPr/>
          <a:lstStyle/>
          <a:p>
            <a:r>
              <a:rPr lang="en-US" dirty="0" smtClean="0"/>
              <a:t>References</a:t>
            </a:r>
            <a:endParaRPr lang="en-US" dirty="0"/>
          </a:p>
        </p:txBody>
      </p:sp>
      <p:sp>
        <p:nvSpPr>
          <p:cNvPr id="3" name="Content Placeholder 2"/>
          <p:cNvSpPr>
            <a:spLocks noGrp="1"/>
          </p:cNvSpPr>
          <p:nvPr>
            <p:ph idx="1"/>
          </p:nvPr>
        </p:nvSpPr>
        <p:spPr>
          <a:xfrm>
            <a:off x="685800" y="1687929"/>
            <a:ext cx="10820400" cy="4651087"/>
          </a:xfrm>
        </p:spPr>
        <p:txBody>
          <a:bodyPr>
            <a:normAutofit fontScale="85000" lnSpcReduction="20000"/>
          </a:bodyPr>
          <a:lstStyle/>
          <a:p>
            <a:pPr marL="0" indent="0">
              <a:buNone/>
            </a:pPr>
            <a:r>
              <a:rPr lang="en-US" dirty="0" smtClean="0"/>
              <a:t>[1]. ALA’s Literacy Clearinghouse </a:t>
            </a:r>
            <a:r>
              <a:rPr lang="en-US" dirty="0"/>
              <a:t>2017-01-19. Retrieved 2020-10-22</a:t>
            </a:r>
            <a:r>
              <a:rPr lang="en-US" dirty="0" smtClean="0"/>
              <a:t>. (Wikipedia)</a:t>
            </a:r>
          </a:p>
          <a:p>
            <a:pPr marL="0" indent="0">
              <a:buNone/>
            </a:pPr>
            <a:r>
              <a:rPr lang="en-US" dirty="0" smtClean="0"/>
              <a:t>[2]. Digital Literacy (Wikipedia)</a:t>
            </a:r>
          </a:p>
          <a:p>
            <a:pPr marL="0" indent="0">
              <a:buNone/>
            </a:pPr>
            <a:r>
              <a:rPr lang="en-US" dirty="0" smtClean="0"/>
              <a:t>[3]. </a:t>
            </a:r>
            <a:r>
              <a:rPr lang="en-US" dirty="0"/>
              <a:t>Au, K., and Jordan, C. (1981) "Teaching reading to Hawaiian children: Finding a culturally appropriate </a:t>
            </a:r>
            <a:r>
              <a:rPr lang="en-US" dirty="0" smtClean="0"/>
              <a:t>solution“</a:t>
            </a:r>
          </a:p>
          <a:p>
            <a:pPr marL="0" indent="0">
              <a:buNone/>
            </a:pPr>
            <a:r>
              <a:rPr lang="en-US" dirty="0" smtClean="0"/>
              <a:t>[4]. Internet-map image reference from internet-map.net.</a:t>
            </a:r>
          </a:p>
          <a:p>
            <a:pPr marL="0" indent="0">
              <a:buNone/>
            </a:pPr>
            <a:r>
              <a:rPr lang="en-US" dirty="0"/>
              <a:t>Interphotoreceptor retinoid binding </a:t>
            </a:r>
            <a:r>
              <a:rPr lang="en-US" dirty="0" smtClean="0"/>
              <a:t>protein (</a:t>
            </a:r>
            <a:r>
              <a:rPr lang="en-US" dirty="0" smtClean="0">
                <a:hlinkClick r:id="rId2"/>
              </a:rPr>
              <a:t>Sciencedirect</a:t>
            </a:r>
            <a:r>
              <a:rPr lang="en-US" dirty="0" smtClean="0"/>
              <a:t>).</a:t>
            </a:r>
            <a:endParaRPr lang="en-US" dirty="0"/>
          </a:p>
          <a:p>
            <a:pPr marL="0" indent="0">
              <a:buNone/>
            </a:pPr>
            <a:r>
              <a:rPr lang="en-US" dirty="0" smtClean="0"/>
              <a:t>GPT-3 (Generative Pretrained Transformer 3; 175B Parameters), PaLM (Pathways Language Model; 540B Parameters), Chinchilla; 70B Parameters are Large Language Models in ML that uses Transformer architecture to generate  human-like texts.</a:t>
            </a:r>
          </a:p>
          <a:p>
            <a:pPr marL="0" indent="0">
              <a:buNone/>
            </a:pPr>
            <a:r>
              <a:rPr lang="en-US" dirty="0"/>
              <a:t>AlphaFold, the state-of-the-art AI system developed by DeepMind, is able to computationally predict protein structures with unprecedented accuracy and speed.. To learn more about AlphaFold, click </a:t>
            </a:r>
            <a:r>
              <a:rPr lang="en-US" dirty="0">
                <a:hlinkClick r:id="rId3"/>
              </a:rPr>
              <a:t>here</a:t>
            </a:r>
            <a:r>
              <a:rPr lang="en-US" dirty="0" smtClean="0"/>
              <a:t>.</a:t>
            </a:r>
          </a:p>
          <a:p>
            <a:pPr marL="0" indent="0">
              <a:buNone/>
            </a:pPr>
            <a:r>
              <a:rPr lang="en-US" dirty="0" smtClean="0"/>
              <a:t>To use GPT-3 API, go to </a:t>
            </a:r>
            <a:r>
              <a:rPr lang="en-US" dirty="0" smtClean="0">
                <a:hlinkClick r:id="rId4"/>
              </a:rPr>
              <a:t>beta.openai.com</a:t>
            </a:r>
            <a:r>
              <a:rPr lang="en-US" dirty="0" smtClean="0"/>
              <a:t>. </a:t>
            </a:r>
          </a:p>
          <a:p>
            <a:pPr marL="0" indent="0">
              <a:buNone/>
            </a:pPr>
            <a:r>
              <a:rPr lang="en-US" dirty="0" smtClean="0"/>
              <a:t>To use ChatGPT, go to </a:t>
            </a:r>
            <a:r>
              <a:rPr lang="en-US" dirty="0" smtClean="0">
                <a:hlinkClick r:id="rId5"/>
              </a:rPr>
              <a:t>chat.openai.com/chat</a:t>
            </a:r>
            <a:r>
              <a:rPr lang="en-US" dirty="0" smtClean="0"/>
              <a:t>.</a:t>
            </a:r>
          </a:p>
          <a:p>
            <a:pPr marL="0" indent="0">
              <a:buNone/>
            </a:pPr>
            <a:r>
              <a:rPr lang="en-US" dirty="0" smtClean="0"/>
              <a:t>To </a:t>
            </a:r>
            <a:r>
              <a:rPr lang="en-US" dirty="0"/>
              <a:t>use AlphaFold 2, go to </a:t>
            </a:r>
            <a:r>
              <a:rPr lang="en-US" dirty="0" smtClean="0">
                <a:hlinkClick r:id="rId6"/>
              </a:rPr>
              <a:t>alphafold.ebi.ac.uk</a:t>
            </a:r>
            <a:r>
              <a:rPr lang="en-US" dirty="0" smtClean="0"/>
              <a:t>.</a:t>
            </a:r>
          </a:p>
        </p:txBody>
      </p:sp>
    </p:spTree>
    <p:extLst>
      <p:ext uri="{BB962C8B-B14F-4D97-AF65-F5344CB8AC3E}">
        <p14:creationId xmlns:p14="http://schemas.microsoft.com/office/powerpoint/2010/main" val="1905454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1" fill="hold" grpId="0" nodeType="clickEffect">
                                  <p:stCondLst>
                                    <p:cond delay="50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wipe(up)">
                                      <p:cBhvr>
                                        <p:cTn id="14" dur="1000"/>
                                        <p:tgtEl>
                                          <p:spTgt spid="3">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1" fill="hold" grpId="0" nodeType="clickEffect">
                                  <p:stCondLst>
                                    <p:cond delay="50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wipe(up)">
                                      <p:cBhvr>
                                        <p:cTn id="19" dur="1000"/>
                                        <p:tgtEl>
                                          <p:spTgt spid="3">
                                            <p:txEl>
                                              <p:pRg st="1" end="1"/>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1" fill="hold" grpId="0" nodeType="clickEffect">
                                  <p:stCondLst>
                                    <p:cond delay="500"/>
                                  </p:stCondLst>
                                  <p:childTnLst>
                                    <p:set>
                                      <p:cBhvr>
                                        <p:cTn id="23" dur="1" fill="hold">
                                          <p:stCondLst>
                                            <p:cond delay="0"/>
                                          </p:stCondLst>
                                        </p:cTn>
                                        <p:tgtEl>
                                          <p:spTgt spid="3">
                                            <p:txEl>
                                              <p:pRg st="2" end="2"/>
                                            </p:txEl>
                                          </p:spTgt>
                                        </p:tgtEl>
                                        <p:attrNameLst>
                                          <p:attrName>style.visibility</p:attrName>
                                        </p:attrNameLst>
                                      </p:cBhvr>
                                      <p:to>
                                        <p:strVal val="visible"/>
                                      </p:to>
                                    </p:set>
                                    <p:animEffect transition="in" filter="wipe(up)">
                                      <p:cBhvr>
                                        <p:cTn id="24" dur="1000"/>
                                        <p:tgtEl>
                                          <p:spTgt spid="3">
                                            <p:txEl>
                                              <p:pRg st="2" end="2"/>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1" fill="hold" grpId="0" nodeType="clickEffect">
                                  <p:stCondLst>
                                    <p:cond delay="500"/>
                                  </p:stCondLst>
                                  <p:childTnLst>
                                    <p:set>
                                      <p:cBhvr>
                                        <p:cTn id="28" dur="1" fill="hold">
                                          <p:stCondLst>
                                            <p:cond delay="0"/>
                                          </p:stCondLst>
                                        </p:cTn>
                                        <p:tgtEl>
                                          <p:spTgt spid="3">
                                            <p:txEl>
                                              <p:pRg st="3" end="3"/>
                                            </p:txEl>
                                          </p:spTgt>
                                        </p:tgtEl>
                                        <p:attrNameLst>
                                          <p:attrName>style.visibility</p:attrName>
                                        </p:attrNameLst>
                                      </p:cBhvr>
                                      <p:to>
                                        <p:strVal val="visible"/>
                                      </p:to>
                                    </p:set>
                                    <p:animEffect transition="in" filter="wipe(up)">
                                      <p:cBhvr>
                                        <p:cTn id="29" dur="1000"/>
                                        <p:tgtEl>
                                          <p:spTgt spid="3">
                                            <p:txEl>
                                              <p:pRg st="3" end="3"/>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1" fill="hold" grpId="0" nodeType="clickEffect">
                                  <p:stCondLst>
                                    <p:cond delay="500"/>
                                  </p:stCondLst>
                                  <p:childTnLst>
                                    <p:set>
                                      <p:cBhvr>
                                        <p:cTn id="33" dur="1" fill="hold">
                                          <p:stCondLst>
                                            <p:cond delay="0"/>
                                          </p:stCondLst>
                                        </p:cTn>
                                        <p:tgtEl>
                                          <p:spTgt spid="3">
                                            <p:txEl>
                                              <p:pRg st="4" end="4"/>
                                            </p:txEl>
                                          </p:spTgt>
                                        </p:tgtEl>
                                        <p:attrNameLst>
                                          <p:attrName>style.visibility</p:attrName>
                                        </p:attrNameLst>
                                      </p:cBhvr>
                                      <p:to>
                                        <p:strVal val="visible"/>
                                      </p:to>
                                    </p:set>
                                    <p:animEffect transition="in" filter="wipe(up)">
                                      <p:cBhvr>
                                        <p:cTn id="34" dur="1000"/>
                                        <p:tgtEl>
                                          <p:spTgt spid="3">
                                            <p:txEl>
                                              <p:pRg st="4" end="4"/>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1" fill="hold" grpId="0" nodeType="clickEffect">
                                  <p:stCondLst>
                                    <p:cond delay="500"/>
                                  </p:stCondLst>
                                  <p:childTnLst>
                                    <p:set>
                                      <p:cBhvr>
                                        <p:cTn id="38" dur="1" fill="hold">
                                          <p:stCondLst>
                                            <p:cond delay="0"/>
                                          </p:stCondLst>
                                        </p:cTn>
                                        <p:tgtEl>
                                          <p:spTgt spid="3">
                                            <p:txEl>
                                              <p:pRg st="5" end="5"/>
                                            </p:txEl>
                                          </p:spTgt>
                                        </p:tgtEl>
                                        <p:attrNameLst>
                                          <p:attrName>style.visibility</p:attrName>
                                        </p:attrNameLst>
                                      </p:cBhvr>
                                      <p:to>
                                        <p:strVal val="visible"/>
                                      </p:to>
                                    </p:set>
                                    <p:animEffect transition="in" filter="wipe(up)">
                                      <p:cBhvr>
                                        <p:cTn id="39" dur="1000"/>
                                        <p:tgtEl>
                                          <p:spTgt spid="3">
                                            <p:txEl>
                                              <p:pRg st="5" end="5"/>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1" fill="hold" grpId="0" nodeType="clickEffect">
                                  <p:stCondLst>
                                    <p:cond delay="500"/>
                                  </p:stCondLst>
                                  <p:childTnLst>
                                    <p:set>
                                      <p:cBhvr>
                                        <p:cTn id="43" dur="1" fill="hold">
                                          <p:stCondLst>
                                            <p:cond delay="0"/>
                                          </p:stCondLst>
                                        </p:cTn>
                                        <p:tgtEl>
                                          <p:spTgt spid="3">
                                            <p:txEl>
                                              <p:pRg st="6" end="6"/>
                                            </p:txEl>
                                          </p:spTgt>
                                        </p:tgtEl>
                                        <p:attrNameLst>
                                          <p:attrName>style.visibility</p:attrName>
                                        </p:attrNameLst>
                                      </p:cBhvr>
                                      <p:to>
                                        <p:strVal val="visible"/>
                                      </p:to>
                                    </p:set>
                                    <p:animEffect transition="in" filter="wipe(up)">
                                      <p:cBhvr>
                                        <p:cTn id="44" dur="1000"/>
                                        <p:tgtEl>
                                          <p:spTgt spid="3">
                                            <p:txEl>
                                              <p:pRg st="6" end="6"/>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1" fill="hold" grpId="0" nodeType="clickEffect">
                                  <p:stCondLst>
                                    <p:cond delay="500"/>
                                  </p:stCondLst>
                                  <p:childTnLst>
                                    <p:set>
                                      <p:cBhvr>
                                        <p:cTn id="48" dur="1" fill="hold">
                                          <p:stCondLst>
                                            <p:cond delay="0"/>
                                          </p:stCondLst>
                                        </p:cTn>
                                        <p:tgtEl>
                                          <p:spTgt spid="3">
                                            <p:txEl>
                                              <p:pRg st="7" end="7"/>
                                            </p:txEl>
                                          </p:spTgt>
                                        </p:tgtEl>
                                        <p:attrNameLst>
                                          <p:attrName>style.visibility</p:attrName>
                                        </p:attrNameLst>
                                      </p:cBhvr>
                                      <p:to>
                                        <p:strVal val="visible"/>
                                      </p:to>
                                    </p:set>
                                    <p:animEffect transition="in" filter="wipe(up)">
                                      <p:cBhvr>
                                        <p:cTn id="49" dur="1000"/>
                                        <p:tgtEl>
                                          <p:spTgt spid="3">
                                            <p:txEl>
                                              <p:pRg st="7" end="7"/>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1" fill="hold" grpId="0" nodeType="clickEffect">
                                  <p:stCondLst>
                                    <p:cond delay="500"/>
                                  </p:stCondLst>
                                  <p:childTnLst>
                                    <p:set>
                                      <p:cBhvr>
                                        <p:cTn id="53" dur="1" fill="hold">
                                          <p:stCondLst>
                                            <p:cond delay="0"/>
                                          </p:stCondLst>
                                        </p:cTn>
                                        <p:tgtEl>
                                          <p:spTgt spid="3">
                                            <p:txEl>
                                              <p:pRg st="8" end="8"/>
                                            </p:txEl>
                                          </p:spTgt>
                                        </p:tgtEl>
                                        <p:attrNameLst>
                                          <p:attrName>style.visibility</p:attrName>
                                        </p:attrNameLst>
                                      </p:cBhvr>
                                      <p:to>
                                        <p:strVal val="visible"/>
                                      </p:to>
                                    </p:set>
                                    <p:animEffect transition="in" filter="wipe(up)">
                                      <p:cBhvr>
                                        <p:cTn id="54" dur="1000"/>
                                        <p:tgtEl>
                                          <p:spTgt spid="3">
                                            <p:txEl>
                                              <p:pRg st="8" end="8"/>
                                            </p:txEl>
                                          </p:spTgt>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1" fill="hold" grpId="0" nodeType="clickEffect">
                                  <p:stCondLst>
                                    <p:cond delay="500"/>
                                  </p:stCondLst>
                                  <p:childTnLst>
                                    <p:set>
                                      <p:cBhvr>
                                        <p:cTn id="58" dur="1" fill="hold">
                                          <p:stCondLst>
                                            <p:cond delay="0"/>
                                          </p:stCondLst>
                                        </p:cTn>
                                        <p:tgtEl>
                                          <p:spTgt spid="3">
                                            <p:txEl>
                                              <p:pRg st="9" end="9"/>
                                            </p:txEl>
                                          </p:spTgt>
                                        </p:tgtEl>
                                        <p:attrNameLst>
                                          <p:attrName>style.visibility</p:attrName>
                                        </p:attrNameLst>
                                      </p:cBhvr>
                                      <p:to>
                                        <p:strVal val="visible"/>
                                      </p:to>
                                    </p:set>
                                    <p:animEffect transition="in" filter="wipe(up)">
                                      <p:cBhvr>
                                        <p:cTn id="59" dur="10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 xmlns:a16="http://schemas.microsoft.com/office/drawing/2014/main" id="{A899F6F6-5846-4520-8EA6-DE53C5F0C74D}"/>
              </a:ext>
              <a:ext uri="{C183D7F6-B498-43B3-948B-1728B52AA6E4}">
                <adec:decorative xmlns="" xmlns:adec="http://schemas.microsoft.com/office/drawing/2017/decorative" val="1"/>
              </a:ext>
            </a:extLst>
          </p:cNvPr>
          <p:cNvGrpSpPr/>
          <p:nvPr/>
        </p:nvGrpSpPr>
        <p:grpSpPr>
          <a:xfrm>
            <a:off x="4083110" y="2068628"/>
            <a:ext cx="4025781" cy="2720745"/>
            <a:chOff x="7699827" y="846814"/>
            <a:chExt cx="4025781" cy="2720745"/>
          </a:xfrm>
        </p:grpSpPr>
        <p:sp>
          <p:nvSpPr>
            <p:cNvPr id="8" name="Oval 7">
              <a:extLst>
                <a:ext uri="{FF2B5EF4-FFF2-40B4-BE49-F238E27FC236}">
                  <a16:creationId xmlns="" xmlns:a16="http://schemas.microsoft.com/office/drawing/2014/main" id="{A52A5BC6-0335-4C37-95CC-316A81DB1506}"/>
                </a:ext>
              </a:extLst>
            </p:cNvPr>
            <p:cNvSpPr/>
            <p:nvPr/>
          </p:nvSpPr>
          <p:spPr>
            <a:xfrm>
              <a:off x="8182897" y="1713921"/>
              <a:ext cx="1022532" cy="1022532"/>
            </a:xfrm>
            <a:prstGeom prst="ellipse">
              <a:avLst/>
            </a:prstGeom>
            <a:noFill/>
            <a:ln w="3175">
              <a:solidFill>
                <a:schemeClr val="bg1"/>
              </a:solidFill>
            </a:ln>
            <a:effectLst>
              <a:glow rad="165100">
                <a:schemeClr val="bg1">
                  <a:alpha val="9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9" name="Oval 8">
              <a:extLst>
                <a:ext uri="{FF2B5EF4-FFF2-40B4-BE49-F238E27FC236}">
                  <a16:creationId xmlns="" xmlns:a16="http://schemas.microsoft.com/office/drawing/2014/main" id="{752F453A-57F5-4901-A8A9-F1625EA46C5E}"/>
                </a:ext>
              </a:extLst>
            </p:cNvPr>
            <p:cNvSpPr/>
            <p:nvPr/>
          </p:nvSpPr>
          <p:spPr>
            <a:xfrm>
              <a:off x="11201630" y="2022136"/>
              <a:ext cx="399819" cy="406102"/>
            </a:xfrm>
            <a:prstGeom prst="ellipse">
              <a:avLst/>
            </a:prstGeom>
            <a:noFill/>
            <a:ln w="3175">
              <a:solidFill>
                <a:schemeClr val="bg1"/>
              </a:solidFill>
            </a:ln>
            <a:effectLst>
              <a:glow rad="114300">
                <a:schemeClr val="bg1">
                  <a:alpha val="15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0" name="Oval 9">
              <a:extLst>
                <a:ext uri="{FF2B5EF4-FFF2-40B4-BE49-F238E27FC236}">
                  <a16:creationId xmlns="" xmlns:a16="http://schemas.microsoft.com/office/drawing/2014/main" id="{9D39D4C1-97D9-4F9B-8ABC-9865E6AC0568}"/>
                </a:ext>
              </a:extLst>
            </p:cNvPr>
            <p:cNvSpPr/>
            <p:nvPr/>
          </p:nvSpPr>
          <p:spPr>
            <a:xfrm>
              <a:off x="9754515" y="2186345"/>
              <a:ext cx="77685" cy="77685"/>
            </a:xfrm>
            <a:prstGeom prst="ellipse">
              <a:avLst/>
            </a:prstGeom>
            <a:gradFill flip="none" rotWithShape="1">
              <a:gsLst>
                <a:gs pos="0">
                  <a:srgbClr val="FFFFFF"/>
                </a:gs>
                <a:gs pos="70000">
                  <a:schemeClr val="accent2">
                    <a:lumMod val="20000"/>
                    <a:lumOff val="80000"/>
                  </a:schemeClr>
                </a:gs>
                <a:gs pos="65000">
                  <a:srgbClr val="F7FFFF"/>
                </a:gs>
              </a:gsLst>
              <a:path path="circle">
                <a:fillToRect l="50000" t="50000" r="50000" b="50000"/>
              </a:path>
              <a:tileRect/>
            </a:gradFill>
            <a:ln>
              <a:noFill/>
            </a:ln>
            <a:effectLst>
              <a:glow rad="1651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 xmlns:a16="http://schemas.microsoft.com/office/drawing/2014/main" id="{D7B2ABD9-2D46-41E8-A98C-92B3AD82825E}"/>
                </a:ext>
              </a:extLst>
            </p:cNvPr>
            <p:cNvSpPr/>
            <p:nvPr/>
          </p:nvSpPr>
          <p:spPr>
            <a:xfrm>
              <a:off x="8676163" y="846814"/>
              <a:ext cx="2678654" cy="2720745"/>
            </a:xfrm>
            <a:prstGeom prst="ellipse">
              <a:avLst/>
            </a:prstGeom>
            <a:noFill/>
            <a:ln w="111125">
              <a:solidFill>
                <a:schemeClr val="bg1">
                  <a:alpha val="6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cxnSp>
          <p:nvCxnSpPr>
            <p:cNvPr id="12" name="Straight Connector 11">
              <a:extLst>
                <a:ext uri="{FF2B5EF4-FFF2-40B4-BE49-F238E27FC236}">
                  <a16:creationId xmlns="" xmlns:a16="http://schemas.microsoft.com/office/drawing/2014/main" id="{C05530FC-EFC1-4DB0-AA9C-798C7CB96D95}"/>
                </a:ext>
              </a:extLst>
            </p:cNvPr>
            <p:cNvCxnSpPr>
              <a:cxnSpLocks/>
            </p:cNvCxnSpPr>
            <p:nvPr/>
          </p:nvCxnSpPr>
          <p:spPr>
            <a:xfrm>
              <a:off x="7699827" y="2225187"/>
              <a:ext cx="4025781" cy="0"/>
            </a:xfrm>
            <a:prstGeom prst="line">
              <a:avLst/>
            </a:prstGeom>
            <a:ln>
              <a:solidFill>
                <a:schemeClr val="bg2">
                  <a:alpha val="30000"/>
                </a:schemeClr>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 xmlns:a16="http://schemas.microsoft.com/office/drawing/2014/main" id="{3ADCB067-D886-41C5-A83B-3EA98E194C6D}"/>
                </a:ext>
              </a:extLst>
            </p:cNvPr>
            <p:cNvSpPr/>
            <p:nvPr/>
          </p:nvSpPr>
          <p:spPr>
            <a:xfrm>
              <a:off x="8676163" y="2207187"/>
              <a:ext cx="36000" cy="36000"/>
            </a:xfrm>
            <a:prstGeom prst="ellipse">
              <a:avLst/>
            </a:prstGeom>
            <a:gradFill flip="none" rotWithShape="1">
              <a:gsLst>
                <a:gs pos="0">
                  <a:srgbClr val="FFFFFF"/>
                </a:gs>
                <a:gs pos="70000">
                  <a:schemeClr val="accent2">
                    <a:lumMod val="20000"/>
                    <a:lumOff val="80000"/>
                  </a:schemeClr>
                </a:gs>
                <a:gs pos="65000">
                  <a:srgbClr val="F7FFFF"/>
                </a:gs>
              </a:gsLst>
              <a:path path="circle">
                <a:fillToRect l="50000" t="50000" r="50000" b="50000"/>
              </a:path>
              <a:tileRect/>
            </a:gradFill>
            <a:ln>
              <a:noFill/>
            </a:ln>
            <a:effectLst>
              <a:glow rad="1651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a:extLst>
                <a:ext uri="{FF2B5EF4-FFF2-40B4-BE49-F238E27FC236}">
                  <a16:creationId xmlns="" xmlns:a16="http://schemas.microsoft.com/office/drawing/2014/main" id="{4EC7057A-03E0-4875-BBFC-A48287F17198}"/>
                </a:ext>
              </a:extLst>
            </p:cNvPr>
            <p:cNvSpPr/>
            <p:nvPr/>
          </p:nvSpPr>
          <p:spPr>
            <a:xfrm>
              <a:off x="8837524" y="2905351"/>
              <a:ext cx="248256" cy="252158"/>
            </a:xfrm>
            <a:prstGeom prst="ellipse">
              <a:avLst/>
            </a:prstGeom>
            <a:noFill/>
            <a:ln w="3175">
              <a:solidFill>
                <a:schemeClr val="tx1">
                  <a:lumMod val="50000"/>
                  <a:lumOff val="50000"/>
                </a:schemeClr>
              </a:solidFill>
              <a:prstDash val="sysDash"/>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5" name="Oval 14">
              <a:extLst>
                <a:ext uri="{FF2B5EF4-FFF2-40B4-BE49-F238E27FC236}">
                  <a16:creationId xmlns="" xmlns:a16="http://schemas.microsoft.com/office/drawing/2014/main" id="{81800EBC-271F-4F7A-B2FD-DB4DDA95DE3E}"/>
                </a:ext>
              </a:extLst>
            </p:cNvPr>
            <p:cNvSpPr/>
            <p:nvPr/>
          </p:nvSpPr>
          <p:spPr>
            <a:xfrm>
              <a:off x="7886691" y="2146902"/>
              <a:ext cx="154147" cy="156570"/>
            </a:xfrm>
            <a:prstGeom prst="ellipse">
              <a:avLst/>
            </a:prstGeom>
            <a:noFill/>
            <a:ln w="3175">
              <a:solidFill>
                <a:schemeClr val="bg1"/>
              </a:solidFill>
            </a:ln>
            <a:effectLst>
              <a:glow rad="114300">
                <a:schemeClr val="bg1">
                  <a:alpha val="15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cxnSp>
          <p:nvCxnSpPr>
            <p:cNvPr id="16" name="Straight Connector 15">
              <a:extLst>
                <a:ext uri="{FF2B5EF4-FFF2-40B4-BE49-F238E27FC236}">
                  <a16:creationId xmlns="" xmlns:a16="http://schemas.microsoft.com/office/drawing/2014/main" id="{AF2B326A-0599-4ECB-9889-DBFEDED3710F}"/>
                </a:ext>
              </a:extLst>
            </p:cNvPr>
            <p:cNvCxnSpPr>
              <a:cxnSpLocks/>
            </p:cNvCxnSpPr>
            <p:nvPr/>
          </p:nvCxnSpPr>
          <p:spPr>
            <a:xfrm flipV="1">
              <a:off x="8513160" y="2225010"/>
              <a:ext cx="1269930" cy="1269930"/>
            </a:xfrm>
            <a:prstGeom prst="line">
              <a:avLst/>
            </a:prstGeom>
            <a:ln>
              <a:solidFill>
                <a:schemeClr val="bg2">
                  <a:alpha val="30000"/>
                </a:schemeClr>
              </a:solidFill>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a:xfrm>
            <a:off x="758597" y="1016852"/>
            <a:ext cx="10913772" cy="1293028"/>
          </a:xfrm>
        </p:spPr>
        <p:txBody>
          <a:bodyPr/>
          <a:lstStyle/>
          <a:p>
            <a:pPr algn="l"/>
            <a:r>
              <a:rPr lang="en-US" b="1" dirty="0">
                <a:latin typeface="Bookman Old Style" panose="02050604050505020204" pitchFamily="18" charset="0"/>
              </a:rPr>
              <a:t>About Us</a:t>
            </a:r>
          </a:p>
        </p:txBody>
      </p:sp>
      <p:sp>
        <p:nvSpPr>
          <p:cNvPr id="3" name="Content Placeholder 2"/>
          <p:cNvSpPr>
            <a:spLocks noGrp="1"/>
          </p:cNvSpPr>
          <p:nvPr>
            <p:ph idx="1"/>
          </p:nvPr>
        </p:nvSpPr>
        <p:spPr>
          <a:xfrm>
            <a:off x="685800" y="2265392"/>
            <a:ext cx="10820400" cy="3975703"/>
          </a:xfrm>
        </p:spPr>
        <p:txBody>
          <a:bodyPr>
            <a:noAutofit/>
          </a:bodyPr>
          <a:lstStyle/>
          <a:p>
            <a:pPr marL="0" indent="0">
              <a:buNone/>
            </a:pPr>
            <a:r>
              <a:rPr lang="en-US" sz="2400" noProof="1">
                <a:latin typeface="Bookman Old Style" panose="02050604050505020204" pitchFamily="18" charset="0"/>
              </a:rPr>
              <a:t>Who are we? We are the best students in B.IT 1</a:t>
            </a:r>
            <a:r>
              <a:rPr lang="en-US" sz="2400" baseline="30000" noProof="1">
                <a:latin typeface="Bookman Old Style" panose="02050604050505020204" pitchFamily="18" charset="0"/>
              </a:rPr>
              <a:t>st</a:t>
            </a:r>
            <a:r>
              <a:rPr lang="en-US" sz="2400" noProof="1">
                <a:latin typeface="Bookman Old Style" panose="02050604050505020204" pitchFamily="18" charset="0"/>
              </a:rPr>
              <a:t> semester. Some of us might not speak but trust us, we are the loudest</a:t>
            </a:r>
            <a:r>
              <a:rPr lang="en-US" sz="2400" noProof="1" smtClean="0">
                <a:latin typeface="Bookman Old Style" panose="02050604050505020204" pitchFamily="18" charset="0"/>
              </a:rPr>
              <a:t>. The group members are:</a:t>
            </a:r>
          </a:p>
          <a:p>
            <a:pPr marL="0" indent="0">
              <a:buNone/>
            </a:pPr>
            <a:r>
              <a:rPr lang="en-US" sz="2400" noProof="1" smtClean="0">
                <a:latin typeface="Bookman Old Style" panose="02050604050505020204" pitchFamily="18" charset="0"/>
              </a:rPr>
              <a:t>Arpan Bhandari, Joyes Gurung, Safal Khadka, Aayush Bhandari, </a:t>
            </a:r>
          </a:p>
          <a:p>
            <a:pPr marL="0" indent="0">
              <a:buNone/>
            </a:pPr>
            <a:r>
              <a:rPr lang="en-US" sz="2400" noProof="1" smtClean="0">
                <a:latin typeface="Bookman Old Style" panose="02050604050505020204" pitchFamily="18" charset="0"/>
              </a:rPr>
              <a:t>Umanga Poudel, Sadhbhav Regmi, Samip Rimal, Sahi Thapa, Roshan </a:t>
            </a:r>
          </a:p>
          <a:p>
            <a:pPr marL="0" indent="0">
              <a:buNone/>
            </a:pPr>
            <a:r>
              <a:rPr lang="en-US" sz="2400" noProof="1" smtClean="0">
                <a:latin typeface="Bookman Old Style" panose="02050604050505020204" pitchFamily="18" charset="0"/>
              </a:rPr>
              <a:t>Thapa, Aakash </a:t>
            </a:r>
            <a:r>
              <a:rPr lang="en-US" sz="2400" noProof="1">
                <a:latin typeface="Bookman Old Style" panose="02050604050505020204" pitchFamily="18" charset="0"/>
              </a:rPr>
              <a:t>Rana </a:t>
            </a:r>
            <a:r>
              <a:rPr lang="en-US" sz="2400" noProof="1" smtClean="0">
                <a:latin typeface="Bookman Old Style" panose="02050604050505020204" pitchFamily="18" charset="0"/>
              </a:rPr>
              <a:t>Magar, Ayush Tamrakar, Birat Tirpathee, Sahil </a:t>
            </a:r>
          </a:p>
          <a:p>
            <a:pPr marL="0" indent="0">
              <a:buNone/>
            </a:pPr>
            <a:r>
              <a:rPr lang="en-US" sz="2400" noProof="1" smtClean="0">
                <a:latin typeface="Bookman Old Style" panose="02050604050505020204" pitchFamily="18" charset="0"/>
              </a:rPr>
              <a:t>Thapa, Sisir Kshetri, Aayush Rawal, Sameer Dhakal, Nischal Baral, </a:t>
            </a:r>
          </a:p>
          <a:p>
            <a:pPr marL="0" indent="0">
              <a:buNone/>
            </a:pPr>
            <a:r>
              <a:rPr lang="en-US" sz="2400" noProof="1" smtClean="0">
                <a:latin typeface="Bookman Old Style" panose="02050604050505020204" pitchFamily="18" charset="0"/>
              </a:rPr>
              <a:t>Nirajan Dhakal</a:t>
            </a:r>
            <a:r>
              <a:rPr lang="en-US" sz="2400" noProof="1">
                <a:latin typeface="Bookman Old Style" panose="02050604050505020204" pitchFamily="18" charset="0"/>
              </a:rPr>
              <a:t>.</a:t>
            </a:r>
            <a:endParaRPr lang="en-US" sz="1200" noProof="1">
              <a:latin typeface="Bookman Old Style" panose="02050604050505020204" pitchFamily="18" charset="0"/>
            </a:endParaRPr>
          </a:p>
          <a:p>
            <a:pPr marL="0" indent="0">
              <a:buNone/>
            </a:pPr>
            <a:endParaRPr lang="en-US" sz="1200" noProof="1">
              <a:latin typeface="Bookman Old Style" panose="02050604050505020204" pitchFamily="18" charset="0"/>
            </a:endParaRPr>
          </a:p>
        </p:txBody>
      </p:sp>
    </p:spTree>
    <p:extLst>
      <p:ext uri="{BB962C8B-B14F-4D97-AF65-F5344CB8AC3E}">
        <p14:creationId xmlns:p14="http://schemas.microsoft.com/office/powerpoint/2010/main" val="165624836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b="1" dirty="0" smtClean="0"/>
              <a:t>DIGITAL LITERACY</a:t>
            </a:r>
            <a:endParaRPr lang="en-US" sz="4400" b="1" dirty="0"/>
          </a:p>
        </p:txBody>
      </p:sp>
      <p:sp>
        <p:nvSpPr>
          <p:cNvPr id="3" name="Content Placeholder 2"/>
          <p:cNvSpPr>
            <a:spLocks noGrp="1"/>
          </p:cNvSpPr>
          <p:nvPr>
            <p:ph idx="1"/>
          </p:nvPr>
        </p:nvSpPr>
        <p:spPr>
          <a:xfrm>
            <a:off x="685800" y="3920326"/>
            <a:ext cx="10820400" cy="1591829"/>
          </a:xfrm>
        </p:spPr>
        <p:txBody>
          <a:bodyPr>
            <a:noAutofit/>
          </a:bodyPr>
          <a:lstStyle/>
          <a:p>
            <a:pPr marL="0" indent="0">
              <a:buNone/>
            </a:pPr>
            <a:r>
              <a:rPr lang="en-US" dirty="0"/>
              <a:t>Digital literacy refers to the ability to use digital technology, communication tools, and networks to access, understand, evaluate, create, and communicate </a:t>
            </a:r>
            <a:r>
              <a:rPr lang="en-US" dirty="0" smtClean="0"/>
              <a:t>information, requiring </a:t>
            </a:r>
            <a:r>
              <a:rPr lang="en-US" dirty="0"/>
              <a:t>both cognitive and technical </a:t>
            </a:r>
            <a:r>
              <a:rPr lang="en-US" dirty="0" smtClean="0"/>
              <a:t>skills.[1] This </a:t>
            </a:r>
            <a:r>
              <a:rPr lang="en-US" dirty="0"/>
              <a:t>includes skills such as using computers and other devices, navigating the internet, creating and editing digital documents, and understanding how to use software and applications</a:t>
            </a:r>
            <a:r>
              <a:rPr lang="en-US" dirty="0" smtClean="0"/>
              <a:t>.</a:t>
            </a:r>
          </a:p>
        </p:txBody>
      </p:sp>
      <p:sp>
        <p:nvSpPr>
          <p:cNvPr id="4" name="Content Placeholder 2"/>
          <p:cNvSpPr txBox="1">
            <a:spLocks/>
          </p:cNvSpPr>
          <p:nvPr/>
        </p:nvSpPr>
        <p:spPr>
          <a:xfrm>
            <a:off x="685800" y="3087279"/>
            <a:ext cx="10820400" cy="98137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buFont typeface="Arial" panose="020B0604020202020204" pitchFamily="34" charset="0"/>
              <a:buNone/>
            </a:pPr>
            <a:r>
              <a:rPr lang="en-US" sz="4400" dirty="0" smtClean="0"/>
              <a:t>What is digital literacy?</a:t>
            </a:r>
          </a:p>
        </p:txBody>
      </p:sp>
      <p:sp>
        <p:nvSpPr>
          <p:cNvPr id="5" name="Content Placeholder 2"/>
          <p:cNvSpPr txBox="1">
            <a:spLocks/>
          </p:cNvSpPr>
          <p:nvPr/>
        </p:nvSpPr>
        <p:spPr>
          <a:xfrm>
            <a:off x="838200" y="2081655"/>
            <a:ext cx="10820400" cy="98137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buNone/>
            </a:pPr>
            <a:r>
              <a:rPr lang="en-US" dirty="0"/>
              <a:t>Digital literacy has become indispensable for every global citizen, whether to communicate, find employment, receive comprehensive education, or socialize.</a:t>
            </a:r>
            <a:endParaRPr lang="en-US" dirty="0" smtClean="0"/>
          </a:p>
        </p:txBody>
      </p:sp>
    </p:spTree>
    <p:extLst>
      <p:ext uri="{BB962C8B-B14F-4D97-AF65-F5344CB8AC3E}">
        <p14:creationId xmlns:p14="http://schemas.microsoft.com/office/powerpoint/2010/main" val="3181947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250"/>
                                  </p:stCondLst>
                                  <p:childTnLst>
                                    <p:set>
                                      <p:cBhvr>
                                        <p:cTn id="10" dur="1" fill="hold">
                                          <p:stCondLst>
                                            <p:cond delay="249"/>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250"/>
                                  </p:stCondLst>
                                  <p:childTnLst>
                                    <p:set>
                                      <p:cBhvr>
                                        <p:cTn id="14" dur="1" fill="hold">
                                          <p:stCondLst>
                                            <p:cond delay="0"/>
                                          </p:stCondLst>
                                        </p:cTn>
                                        <p:tgtEl>
                                          <p:spTgt spid="4"/>
                                        </p:tgtEl>
                                        <p:attrNameLst>
                                          <p:attrName>style.visibility</p:attrName>
                                        </p:attrNameLst>
                                      </p:cBhvr>
                                      <p:to>
                                        <p:strVal val="visible"/>
                                      </p:to>
                                    </p:set>
                                    <p:animEffect transition="in" filter="wipe(left)">
                                      <p:cBhvr>
                                        <p:cTn id="15" dur="75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3">
                                            <p:txEl>
                                              <p:pRg st="0" end="0"/>
                                            </p:txEl>
                                          </p:spTgt>
                                        </p:tgtEl>
                                        <p:attrNameLst>
                                          <p:attrName>style.visibility</p:attrName>
                                        </p:attrNameLst>
                                      </p:cBhvr>
                                      <p:to>
                                        <p:strVal val="visible"/>
                                      </p:to>
                                    </p:set>
                                    <p:animEffect transition="in" filter="wipe(left)">
                                      <p:cBhvr>
                                        <p:cTn id="20"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4" grpId="0"/>
      <p:bldP spid="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72921" y="2426381"/>
            <a:ext cx="10820400" cy="3201688"/>
          </a:xfrm>
        </p:spPr>
        <p:txBody>
          <a:bodyPr>
            <a:normAutofit/>
          </a:bodyPr>
          <a:lstStyle/>
          <a:p>
            <a:pPr marL="0" indent="0">
              <a:buNone/>
            </a:pPr>
            <a:r>
              <a:rPr lang="en-US" dirty="0"/>
              <a:t>While digital literacy initially focused on digital skills and stand-alone computers, the advent of the internet and use of social media, has resulted in the shift in some of its focus to mobile devices</a:t>
            </a:r>
            <a:r>
              <a:rPr lang="en-US" dirty="0" smtClean="0"/>
              <a:t>.[2]</a:t>
            </a:r>
          </a:p>
          <a:p>
            <a:pPr marL="0" indent="0">
              <a:buNone/>
            </a:pPr>
            <a:endParaRPr lang="en-US" dirty="0"/>
          </a:p>
          <a:p>
            <a:pPr marL="0" indent="0">
              <a:buNone/>
            </a:pPr>
            <a:r>
              <a:rPr lang="en-US" dirty="0" smtClean="0"/>
              <a:t>Digital </a:t>
            </a:r>
            <a:r>
              <a:rPr lang="en-US" dirty="0"/>
              <a:t>literacy is built on the expanding role of social science research in the field of literacy as well as on concepts of visual literacy,</a:t>
            </a:r>
            <a:r>
              <a:rPr lang="en-US" baseline="30000" dirty="0"/>
              <a:t> </a:t>
            </a:r>
            <a:r>
              <a:rPr lang="en-US" dirty="0"/>
              <a:t> computer literacy, and information literacy</a:t>
            </a:r>
            <a:r>
              <a:rPr lang="en-US" dirty="0" smtClean="0"/>
              <a:t>.[3]</a:t>
            </a:r>
            <a:endParaRPr lang="en-US" dirty="0"/>
          </a:p>
        </p:txBody>
      </p:sp>
    </p:spTree>
    <p:extLst>
      <p:ext uri="{BB962C8B-B14F-4D97-AF65-F5344CB8AC3E}">
        <p14:creationId xmlns:p14="http://schemas.microsoft.com/office/powerpoint/2010/main" val="2696287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50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50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wipe(left)">
                                      <p:cBhvr>
                                        <p:cTn id="1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54558" y="764373"/>
            <a:ext cx="9651642" cy="1293028"/>
          </a:xfrm>
        </p:spPr>
        <p:txBody>
          <a:bodyPr/>
          <a:lstStyle/>
          <a:p>
            <a:r>
              <a:rPr lang="en-US" dirty="0" smtClean="0"/>
              <a:t>Why is digital literacy important?</a:t>
            </a:r>
            <a:endParaRPr lang="en-US" dirty="0"/>
          </a:p>
        </p:txBody>
      </p:sp>
      <p:sp>
        <p:nvSpPr>
          <p:cNvPr id="3" name="Content Placeholder 2"/>
          <p:cNvSpPr>
            <a:spLocks noGrp="1"/>
          </p:cNvSpPr>
          <p:nvPr>
            <p:ph idx="1"/>
          </p:nvPr>
        </p:nvSpPr>
        <p:spPr/>
        <p:txBody>
          <a:bodyPr/>
          <a:lstStyle/>
          <a:p>
            <a:pPr marL="0" indent="0">
              <a:buNone/>
            </a:pPr>
            <a:r>
              <a:rPr lang="en-US" dirty="0"/>
              <a:t>Digital literacy is important in today's world because it is necessary for participating in many aspects of modern life, such as finding and applying for jobs, accessing educational resources, participating in social and civic activities, and engaging in commerce. It is also important for personal and professional development, as it allows individuals to stay current with new technologies and make informed decisions about how to use them</a:t>
            </a:r>
            <a:r>
              <a:rPr lang="en-US" dirty="0" smtClean="0"/>
              <a:t>.</a:t>
            </a:r>
          </a:p>
          <a:p>
            <a:pPr marL="0" indent="0">
              <a:buNone/>
            </a:pPr>
            <a:endParaRPr lang="en-US" dirty="0"/>
          </a:p>
          <a:p>
            <a:pPr marL="0" indent="0">
              <a:buNone/>
            </a:pPr>
            <a:r>
              <a:rPr lang="en-US" dirty="0"/>
              <a:t>To be digitally literate, an individual should have a basic understanding of how to use common digital tools, such as computers, smartphones, and the internet. This includes being able to navigate websites, use email and instant messaging, search for information online, and create and edit documents and other types of digital content.</a:t>
            </a:r>
            <a:endParaRPr lang="en-US" dirty="0" smtClean="0"/>
          </a:p>
        </p:txBody>
      </p:sp>
    </p:spTree>
    <p:extLst>
      <p:ext uri="{BB962C8B-B14F-4D97-AF65-F5344CB8AC3E}">
        <p14:creationId xmlns:p14="http://schemas.microsoft.com/office/powerpoint/2010/main" val="10468668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wipe(up)">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up)">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does it mean to be digitally literate?</a:t>
            </a:r>
            <a:endParaRPr lang="en-US" dirty="0"/>
          </a:p>
        </p:txBody>
      </p:sp>
      <p:sp>
        <p:nvSpPr>
          <p:cNvPr id="3" name="Content Placeholder 2"/>
          <p:cNvSpPr>
            <a:spLocks noGrp="1"/>
          </p:cNvSpPr>
          <p:nvPr>
            <p:ph idx="1"/>
          </p:nvPr>
        </p:nvSpPr>
        <p:spPr/>
        <p:txBody>
          <a:bodyPr/>
          <a:lstStyle/>
          <a:p>
            <a:pPr marL="0" indent="0">
              <a:buNone/>
            </a:pPr>
            <a:r>
              <a:rPr lang="en-US" dirty="0"/>
              <a:t>In addition to </a:t>
            </a:r>
            <a:r>
              <a:rPr lang="en-US" dirty="0" smtClean="0"/>
              <a:t>the </a:t>
            </a:r>
            <a:r>
              <a:rPr lang="en-US" dirty="0"/>
              <a:t>technical skills, being digitally literate also involves being able to critically evaluate the information and media one consumes online. This includes being able to identify and verify the credibility of sources, recognize propaganda and fake news, and understand the potential biases and agendas of the creators of online content</a:t>
            </a:r>
            <a:r>
              <a:rPr lang="en-US" dirty="0" smtClean="0"/>
              <a:t>.</a:t>
            </a:r>
          </a:p>
          <a:p>
            <a:pPr marL="0" indent="0">
              <a:buNone/>
            </a:pPr>
            <a:endParaRPr lang="en-US" dirty="0"/>
          </a:p>
          <a:p>
            <a:pPr marL="0" indent="0">
              <a:buNone/>
            </a:pPr>
            <a:r>
              <a:rPr lang="en-US" dirty="0"/>
              <a:t>B</a:t>
            </a:r>
            <a:r>
              <a:rPr lang="en-US" dirty="0" smtClean="0"/>
              <a:t>eing </a:t>
            </a:r>
            <a:r>
              <a:rPr lang="en-US" dirty="0"/>
              <a:t>digitally literate also involves being able to use digital technology to communicate effectively and collaborate with others. This includes being able to use video conferencing tools, collaborate on documents and projects, and use social media and other online platforms to connect with others.</a:t>
            </a:r>
          </a:p>
        </p:txBody>
      </p:sp>
    </p:spTree>
    <p:extLst>
      <p:ext uri="{BB962C8B-B14F-4D97-AF65-F5344CB8AC3E}">
        <p14:creationId xmlns:p14="http://schemas.microsoft.com/office/powerpoint/2010/main" val="19246144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righ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wipe(up)">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up)">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3487" y="906042"/>
            <a:ext cx="11132713" cy="1293028"/>
          </a:xfrm>
        </p:spPr>
        <p:txBody>
          <a:bodyPr>
            <a:normAutofit/>
          </a:bodyPr>
          <a:lstStyle/>
          <a:p>
            <a:r>
              <a:rPr lang="en-US" sz="3800" dirty="0" smtClean="0"/>
              <a:t>DIGITAL literacy in technology industry</a:t>
            </a:r>
            <a:endParaRPr lang="en-US" sz="3800" dirty="0"/>
          </a:p>
        </p:txBody>
      </p:sp>
      <p:sp>
        <p:nvSpPr>
          <p:cNvPr id="3" name="Content Placeholder 2"/>
          <p:cNvSpPr>
            <a:spLocks noGrp="1"/>
          </p:cNvSpPr>
          <p:nvPr>
            <p:ph idx="1"/>
          </p:nvPr>
        </p:nvSpPr>
        <p:spPr>
          <a:xfrm>
            <a:off x="685800" y="2555169"/>
            <a:ext cx="10820400" cy="3472144"/>
          </a:xfrm>
        </p:spPr>
        <p:txBody>
          <a:bodyPr>
            <a:noAutofit/>
          </a:bodyPr>
          <a:lstStyle/>
          <a:p>
            <a:pPr marL="0" indent="0">
              <a:buNone/>
            </a:pPr>
            <a:r>
              <a:rPr lang="en-US" dirty="0"/>
              <a:t>In the tech industry, </a:t>
            </a:r>
            <a:r>
              <a:rPr lang="en-US" dirty="0" smtClean="0"/>
              <a:t>digital </a:t>
            </a:r>
            <a:r>
              <a:rPr lang="en-US" dirty="0"/>
              <a:t>literacy is often seen as a key requirement for employees. Many companies expect their employees to be proficient in a range of digital tools and technologies, as well as to be able to adapt to new technologies as they emerge. Digital literacy is also increasingly important for individuals who want to work in tech-related fields, as it allows them to communicate effectively with colleagues and clients and to use digital tools to their advantage</a:t>
            </a:r>
            <a:r>
              <a:rPr lang="en-US" dirty="0" smtClean="0"/>
              <a:t>.</a:t>
            </a:r>
          </a:p>
          <a:p>
            <a:pPr marL="0" indent="0">
              <a:buNone/>
            </a:pPr>
            <a:r>
              <a:rPr lang="en-US" dirty="0"/>
              <a:t>In addition to technical skills, digital literacy in the tech world also involves understanding the ethical and legal considerations surrounding the use of digital technologies. This includes understanding privacy and security concerns, as well as being aware of the potential risks and benefits of using certain technologies</a:t>
            </a:r>
            <a:r>
              <a:rPr lang="en-US" dirty="0" smtClean="0"/>
              <a:t>.</a:t>
            </a:r>
            <a:endParaRPr lang="en-US" dirty="0"/>
          </a:p>
        </p:txBody>
      </p:sp>
    </p:spTree>
    <p:extLst>
      <p:ext uri="{BB962C8B-B14F-4D97-AF65-F5344CB8AC3E}">
        <p14:creationId xmlns:p14="http://schemas.microsoft.com/office/powerpoint/2010/main" val="2030583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32"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circle(out)">
                                      <p:cBhvr>
                                        <p:cTn id="12" dur="20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32"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circle(out)">
                                      <p:cBhvr>
                                        <p:cTn id="17" dur="20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85800" y="1769556"/>
            <a:ext cx="10820400" cy="4024125"/>
          </a:xfrm>
        </p:spPr>
        <p:txBody>
          <a:bodyPr>
            <a:normAutofit/>
          </a:bodyPr>
          <a:lstStyle/>
          <a:p>
            <a:pPr marL="0" indent="0">
              <a:buNone/>
            </a:pPr>
            <a:r>
              <a:rPr lang="en-US" dirty="0" smtClean="0"/>
              <a:t>The </a:t>
            </a:r>
            <a:r>
              <a:rPr lang="en-US" dirty="0"/>
              <a:t>rise of digital literacy has had a significant impact on the technology industry</a:t>
            </a:r>
            <a:r>
              <a:rPr lang="en-US" dirty="0" smtClean="0"/>
              <a:t>. </a:t>
            </a:r>
            <a:r>
              <a:rPr lang="en-US" dirty="0"/>
              <a:t>As more and more people have become digitally literate, the demand for technology products and services has increased significantly</a:t>
            </a:r>
            <a:r>
              <a:rPr lang="en-US" dirty="0" smtClean="0"/>
              <a:t>.</a:t>
            </a:r>
          </a:p>
          <a:p>
            <a:pPr marL="0" indent="0">
              <a:buNone/>
            </a:pPr>
            <a:endParaRPr lang="en-US" dirty="0"/>
          </a:p>
          <a:p>
            <a:pPr marL="0" indent="0">
              <a:buNone/>
            </a:pPr>
            <a:r>
              <a:rPr lang="en-US" dirty="0"/>
              <a:t>One of the key ways that the technology industry has been affected by the rising digital literacy is through the proliferation of mobile devices, such as smartphones and tablets. These devices have enabled people to access the internet and other digital technologies on the go, leading to an increase in demand for mobile apps, mobile data plans, and other related services.</a:t>
            </a:r>
          </a:p>
        </p:txBody>
      </p:sp>
    </p:spTree>
    <p:extLst>
      <p:ext uri="{BB962C8B-B14F-4D97-AF65-F5344CB8AC3E}">
        <p14:creationId xmlns:p14="http://schemas.microsoft.com/office/powerpoint/2010/main" val="3694475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500"/>
                                  </p:stCondLst>
                                  <p:childTnLst>
                                    <p:set>
                                      <p:cBhvr>
                                        <p:cTn id="6" dur="1" fill="hold">
                                          <p:stCondLst>
                                            <p:cond delay="499"/>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500"/>
                                  </p:stCondLst>
                                  <p:childTnLst>
                                    <p:set>
                                      <p:cBhvr>
                                        <p:cTn id="10" dur="1" fill="hold">
                                          <p:stCondLst>
                                            <p:cond delay="499"/>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8F31A783-2159-4870-BC29-2BA7D038EA44}"/>
    </a:ext>
  </a:extLst>
</a:theme>
</file>

<file path=docProps/app.xml><?xml version="1.0" encoding="utf-8"?>
<Properties xmlns="http://schemas.openxmlformats.org/officeDocument/2006/extended-properties" xmlns:vt="http://schemas.openxmlformats.org/officeDocument/2006/docPropsVTypes">
  <Template>Vapor Trail</Template>
  <TotalTime>297</TotalTime>
  <Words>1869</Words>
  <Application>Microsoft Office PowerPoint</Application>
  <PresentationFormat>Widescreen</PresentationFormat>
  <Paragraphs>72</Paragraphs>
  <Slides>26</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26</vt:i4>
      </vt:variant>
    </vt:vector>
  </HeadingPairs>
  <TitlesOfParts>
    <vt:vector size="31" baseType="lpstr">
      <vt:lpstr>Arial</vt:lpstr>
      <vt:lpstr>Bookman Old Style</vt:lpstr>
      <vt:lpstr>Century Gothic</vt:lpstr>
      <vt:lpstr>Times New Roman</vt:lpstr>
      <vt:lpstr>Vapor Trail</vt:lpstr>
      <vt:lpstr>PowerPoint Presentation</vt:lpstr>
      <vt:lpstr>Staying Current in the Tech World:   The Importance of Digital Literacy In  Technology Industry</vt:lpstr>
      <vt:lpstr>About Us</vt:lpstr>
      <vt:lpstr>DIGITAL LITERACY</vt:lpstr>
      <vt:lpstr>PowerPoint Presentation</vt:lpstr>
      <vt:lpstr>Why is digital literacy important?</vt:lpstr>
      <vt:lpstr>What does it mean to be digitally literate?</vt:lpstr>
      <vt:lpstr>DIGITAL literacy in technology industry</vt:lpstr>
      <vt:lpstr>PowerPoint Presentation</vt:lpstr>
      <vt:lpstr>PowerPoint Presentation</vt:lpstr>
      <vt:lpstr>How is current world affected by The rise of digital literacy?</vt:lpstr>
      <vt:lpstr>PowerPoint Presentation</vt:lpstr>
      <vt:lpstr>PowerPoint Presentation</vt:lpstr>
      <vt:lpstr>PowerPoint Presentation</vt:lpstr>
      <vt:lpstr>Visualizing the internet map</vt:lpstr>
      <vt:lpstr>PowerPoint Presentation</vt:lpstr>
      <vt:lpstr>PowerPoint Presentation</vt:lpstr>
      <vt:lpstr>PowerPoint Presentation</vt:lpstr>
      <vt:lpstr>FEW AI RELATED EXAMPLES</vt:lpstr>
      <vt:lpstr>PowerPoint Presentation</vt:lpstr>
      <vt:lpstr>PowerPoint Presentation</vt:lpstr>
      <vt:lpstr>Hey, you seen that meme?</vt:lpstr>
      <vt:lpstr>Text-to-image</vt:lpstr>
      <vt:lpstr>PowerPoint Presentation</vt:lpstr>
      <vt:lpstr>PowerPoint Presentation</vt:lpstr>
      <vt:lpstr>References</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DELL</dc:creator>
  <cp:lastModifiedBy>DELL</cp:lastModifiedBy>
  <cp:revision>83</cp:revision>
  <dcterms:created xsi:type="dcterms:W3CDTF">2022-12-26T06:56:24Z</dcterms:created>
  <dcterms:modified xsi:type="dcterms:W3CDTF">2022-12-29T03:39:17Z</dcterms:modified>
</cp:coreProperties>
</file>